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8"/>
  </p:notesMasterIdLst>
  <p:sldIdLst>
    <p:sldId id="257" r:id="rId4"/>
    <p:sldId id="258" r:id="rId5"/>
    <p:sldId id="259" r:id="rId6"/>
    <p:sldId id="262" r:id="rId7"/>
    <p:sldId id="263" r:id="rId8"/>
    <p:sldId id="261" r:id="rId9"/>
    <p:sldId id="264" r:id="rId10"/>
    <p:sldId id="260" r:id="rId11"/>
    <p:sldId id="265" r:id="rId12"/>
    <p:sldId id="266" r:id="rId13"/>
    <p:sldId id="267" r:id="rId14"/>
    <p:sldId id="268" r:id="rId15"/>
    <p:sldId id="269" r:id="rId16"/>
    <p:sldId id="270" r:id="rId17"/>
  </p:sldIdLst>
  <p:sldSz cx="9144000" cy="5143500" type="screen16x9"/>
  <p:notesSz cx="6858000" cy="9144000"/>
  <p:embeddedFontLst>
    <p:embeddedFont>
      <p:font typeface="Consolas" panose="020B0609020204030204" pitchFamily="49" charset="0"/>
      <p:regular r:id="rId19"/>
      <p:bold r:id="rId20"/>
      <p:italic r:id="rId21"/>
      <p:boldItalic r:id="rId22"/>
    </p:embeddedFont>
    <p:embeddedFont>
      <p:font typeface="Dosis" pitchFamily="2" charset="0"/>
      <p:regular r:id="rId23"/>
      <p:bold r:id="rId24"/>
    </p:embeddedFont>
    <p:embeddedFont>
      <p:font typeface="Roboto" panose="02000000000000000000" pitchFamily="2" charset="0"/>
      <p:regular r:id="rId25"/>
      <p:bold r:id="rId26"/>
      <p:italic r:id="rId27"/>
      <p:boldItalic r:id="rId28"/>
    </p:embeddedFont>
    <p:embeddedFont>
      <p:font typeface="Roboto Black" panose="02000000000000000000" pitchFamily="2" charset="0"/>
      <p:bold r:id="rId29"/>
      <p:boldItalic r:id="rId30"/>
    </p:embeddedFont>
    <p:embeddedFont>
      <p:font typeface="Roboto Thin"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B425C-A630-401E-BA54-B95B4B409595}" v="8786" dt="2022-09-02T20:11:35.801"/>
  </p1510:revLst>
</p1510:revInfo>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146" d="100"/>
          <a:sy n="146" d="100"/>
        </p:scale>
        <p:origin x="6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5/10/relationships/revisionInfo" Target="revisionInfo.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10506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3972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9481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9453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408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65223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8174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3456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hyperlink" Target="https://www.warbyparker.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l" rtl="0">
              <a:spcBef>
                <a:spcPts val="0"/>
              </a:spcBef>
              <a:spcAft>
                <a:spcPts val="0"/>
              </a:spcAft>
              <a:buClr>
                <a:schemeClr val="dk1"/>
              </a:buClr>
              <a:buSzPts val="1100"/>
              <a:buFont typeface="Arial"/>
              <a:buNone/>
            </a:pPr>
            <a:endParaRPr lang="en-US" sz="2800" dirty="0">
              <a:solidFill>
                <a:srgbClr val="EFEFEF"/>
              </a:solidFill>
              <a:latin typeface="Roboto Thin"/>
              <a:ea typeface="Roboto Thin"/>
              <a:cs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
        <p:nvSpPr>
          <p:cNvPr id="2" name="TextBox 1">
            <a:extLst>
              <a:ext uri="{FF2B5EF4-FFF2-40B4-BE49-F238E27FC236}">
                <a16:creationId xmlns:a16="http://schemas.microsoft.com/office/drawing/2014/main" id="{844F4E15-20B4-2968-7ADF-B9D1AA116AD2}"/>
              </a:ext>
            </a:extLst>
          </p:cNvPr>
          <p:cNvSpPr txBox="1"/>
          <p:nvPr/>
        </p:nvSpPr>
        <p:spPr>
          <a:xfrm>
            <a:off x="834390" y="1520189"/>
            <a:ext cx="7272067" cy="461665"/>
          </a:xfrm>
          <a:prstGeom prst="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Arial"/>
              </a:rPr>
              <a:t>Warby Parker: Analyze Data with SQL Project</a:t>
            </a:r>
          </a:p>
        </p:txBody>
      </p:sp>
      <p:sp>
        <p:nvSpPr>
          <p:cNvPr id="3" name="TextBox 2">
            <a:extLst>
              <a:ext uri="{FF2B5EF4-FFF2-40B4-BE49-F238E27FC236}">
                <a16:creationId xmlns:a16="http://schemas.microsoft.com/office/drawing/2014/main" id="{BF440E0B-1C3E-26C8-949D-F32FB6C837CA}"/>
              </a:ext>
            </a:extLst>
          </p:cNvPr>
          <p:cNvSpPr txBox="1"/>
          <p:nvPr/>
        </p:nvSpPr>
        <p:spPr>
          <a:xfrm>
            <a:off x="982980" y="2503169"/>
            <a:ext cx="31318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By: Travis Anderson</a:t>
            </a:r>
          </a:p>
          <a:p>
            <a:r>
              <a:rPr lang="en-US" dirty="0">
                <a:solidFill>
                  <a:schemeClr val="bg1"/>
                </a:solidFill>
              </a:rPr>
              <a:t>Date: Thursday, September 1, 2022</a:t>
            </a:r>
          </a:p>
        </p:txBody>
      </p:sp>
      <p:sp>
        <p:nvSpPr>
          <p:cNvPr id="4" name="TextBox 3">
            <a:extLst>
              <a:ext uri="{FF2B5EF4-FFF2-40B4-BE49-F238E27FC236}">
                <a16:creationId xmlns:a16="http://schemas.microsoft.com/office/drawing/2014/main" id="{ED4EF122-9597-FD66-3971-691C2AD9B630}"/>
              </a:ext>
            </a:extLst>
          </p:cNvPr>
          <p:cNvSpPr txBox="1"/>
          <p:nvPr/>
        </p:nvSpPr>
        <p:spPr>
          <a:xfrm>
            <a:off x="467336" y="4092371"/>
            <a:ext cx="821432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Note: Challenge project for analyzing data with SQL that is part of the </a:t>
            </a:r>
            <a:r>
              <a:rPr lang="en-US" dirty="0" err="1">
                <a:solidFill>
                  <a:schemeClr val="bg1"/>
                </a:solidFill>
              </a:rPr>
              <a:t>Codecademy</a:t>
            </a:r>
            <a:r>
              <a:rPr lang="en-US" dirty="0">
                <a:solidFill>
                  <a:schemeClr val="bg1"/>
                </a:solidFill>
              </a:rPr>
              <a:t> Data Scientist: Analytics Specialist Career Path. Data was attained through partnership of Warby Parker and </a:t>
            </a:r>
            <a:r>
              <a:rPr lang="en-US" dirty="0" err="1">
                <a:solidFill>
                  <a:schemeClr val="bg1"/>
                </a:solidFill>
              </a:rPr>
              <a:t>Codecademy</a:t>
            </a:r>
            <a:r>
              <a:rPr lang="en-US" dirty="0">
                <a:solidFill>
                  <a:schemeClr val="bg1"/>
                </a:solidFill>
              </a:rPr>
              <a:t>, but is in part fabricated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3.3 Purchase Funnel, additional question</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 sz="900" dirty="0">
                <a:latin typeface="Courier New"/>
                <a:ea typeface="Courier New"/>
                <a:cs typeface="Courier New"/>
                <a:sym typeface="Courier New"/>
              </a:rPr>
              <a:t>-- </a:t>
            </a:r>
            <a:r>
              <a:rPr lang="en" sz="900" dirty="0">
                <a:ea typeface="Courier New"/>
                <a:sym typeface="Courier New"/>
              </a:rPr>
              <a:t>Created temporary table of all data by joining along </a:t>
            </a:r>
            <a:r>
              <a:rPr lang="en" sz="900" dirty="0" err="1">
                <a:ea typeface="Courier New"/>
                <a:sym typeface="Courier New"/>
              </a:rPr>
              <a:t>user_id</a:t>
            </a:r>
            <a:endParaRPr sz="900" dirty="0" err="1">
              <a:latin typeface="Courier New"/>
              <a:ea typeface="Courier New"/>
              <a:cs typeface="Courier New"/>
              <a:sym typeface="Courier New"/>
            </a:endParaRPr>
          </a:p>
          <a:p>
            <a:r>
              <a:rPr lang="en" sz="900" dirty="0">
                <a:sym typeface="Courier New"/>
              </a:rPr>
              <a:t>WITH funnels AS (</a:t>
            </a:r>
            <a:endParaRPr lang="en" dirty="0">
              <a:sym typeface="Courier New"/>
            </a:endParaRPr>
          </a:p>
          <a:p>
            <a:r>
              <a:rPr lang="en" sz="900" dirty="0">
                <a:sym typeface="Courier New"/>
              </a:rPr>
              <a:t>SELECT DISTINCT </a:t>
            </a:r>
            <a:r>
              <a:rPr lang="en" sz="900" dirty="0" err="1">
                <a:sym typeface="Courier New"/>
              </a:rPr>
              <a:t>q.user_id</a:t>
            </a:r>
            <a:r>
              <a:rPr lang="en" sz="900" dirty="0">
                <a:sym typeface="Courier New"/>
              </a:rPr>
              <a:t>,</a:t>
            </a:r>
            <a:endParaRPr lang="en" dirty="0">
              <a:sym typeface="Courier New"/>
            </a:endParaRPr>
          </a:p>
          <a:p>
            <a:r>
              <a:rPr lang="en" sz="900" dirty="0">
                <a:sym typeface="Courier New"/>
              </a:rPr>
              <a:t>   </a:t>
            </a:r>
            <a:r>
              <a:rPr lang="en" sz="900" dirty="0" err="1">
                <a:sym typeface="Courier New"/>
              </a:rPr>
              <a:t>h.user_id</a:t>
            </a:r>
            <a:r>
              <a:rPr lang="en" sz="900" dirty="0">
                <a:sym typeface="Courier New"/>
              </a:rPr>
              <a:t> IS NOT NULL AS '</a:t>
            </a:r>
            <a:r>
              <a:rPr lang="en" sz="900" dirty="0" err="1">
                <a:sym typeface="Courier New"/>
              </a:rPr>
              <a:t>is_home_try_on</a:t>
            </a:r>
            <a:r>
              <a:rPr lang="en" sz="900" dirty="0">
                <a:sym typeface="Courier New"/>
              </a:rPr>
              <a:t>',</a:t>
            </a:r>
            <a:endParaRPr lang="en" dirty="0">
              <a:sym typeface="Courier New"/>
            </a:endParaRPr>
          </a:p>
          <a:p>
            <a:r>
              <a:rPr lang="en" sz="900" dirty="0">
                <a:sym typeface="Courier New"/>
              </a:rPr>
              <a:t>   </a:t>
            </a:r>
            <a:r>
              <a:rPr lang="en" sz="900" dirty="0" err="1">
                <a:sym typeface="Courier New"/>
              </a:rPr>
              <a:t>h.number_of_pairs</a:t>
            </a:r>
            <a:r>
              <a:rPr lang="en" sz="900" dirty="0">
                <a:sym typeface="Courier New"/>
              </a:rPr>
              <a:t>,</a:t>
            </a:r>
            <a:endParaRPr lang="en" dirty="0">
              <a:sym typeface="Courier New"/>
            </a:endParaRPr>
          </a:p>
          <a:p>
            <a:r>
              <a:rPr lang="en" sz="900" dirty="0">
                <a:sym typeface="Courier New"/>
              </a:rPr>
              <a:t>   </a:t>
            </a:r>
            <a:r>
              <a:rPr lang="en" sz="900" dirty="0" err="1">
                <a:sym typeface="Courier New"/>
              </a:rPr>
              <a:t>p.user_id</a:t>
            </a:r>
            <a:r>
              <a:rPr lang="en" sz="900" dirty="0">
                <a:sym typeface="Courier New"/>
              </a:rPr>
              <a:t> IS NOT NULL AS '</a:t>
            </a:r>
            <a:r>
              <a:rPr lang="en" sz="900" dirty="0" err="1">
                <a:sym typeface="Courier New"/>
              </a:rPr>
              <a:t>is_purchase</a:t>
            </a:r>
            <a:r>
              <a:rPr lang="en" sz="900" dirty="0">
                <a:sym typeface="Courier New"/>
              </a:rPr>
              <a:t>'</a:t>
            </a:r>
            <a:endParaRPr lang="en" dirty="0">
              <a:sym typeface="Courier New"/>
            </a:endParaRPr>
          </a:p>
          <a:p>
            <a:r>
              <a:rPr lang="en" sz="900" dirty="0">
                <a:sym typeface="Courier New"/>
              </a:rPr>
              <a:t>FROM quiz q</a:t>
            </a:r>
            <a:endParaRPr lang="en" dirty="0">
              <a:sym typeface="Courier New"/>
            </a:endParaRPr>
          </a:p>
          <a:p>
            <a:r>
              <a:rPr lang="en" sz="900" dirty="0">
                <a:sym typeface="Courier New"/>
              </a:rPr>
              <a:t>LEFT JOIN </a:t>
            </a:r>
            <a:r>
              <a:rPr lang="en" sz="900" dirty="0" err="1">
                <a:sym typeface="Courier New"/>
              </a:rPr>
              <a:t>home_try_on</a:t>
            </a:r>
            <a:r>
              <a:rPr lang="en" sz="900" dirty="0">
                <a:sym typeface="Courier New"/>
              </a:rPr>
              <a:t> h</a:t>
            </a:r>
            <a:endParaRPr lang="en" dirty="0">
              <a:sym typeface="Courier New"/>
            </a:endParaRPr>
          </a:p>
          <a:p>
            <a:r>
              <a:rPr lang="en" sz="900" dirty="0">
                <a:sym typeface="Courier New"/>
              </a:rPr>
              <a:t>   ON </a:t>
            </a:r>
            <a:r>
              <a:rPr lang="en" sz="900" dirty="0" err="1">
                <a:sym typeface="Courier New"/>
              </a:rPr>
              <a:t>q.user_id</a:t>
            </a:r>
            <a:r>
              <a:rPr lang="en" sz="900" dirty="0">
                <a:sym typeface="Courier New"/>
              </a:rPr>
              <a:t> = </a:t>
            </a:r>
            <a:r>
              <a:rPr lang="en" sz="900" dirty="0" err="1">
                <a:sym typeface="Courier New"/>
              </a:rPr>
              <a:t>h.user_id</a:t>
            </a:r>
            <a:endParaRPr lang="en" dirty="0" err="1">
              <a:sym typeface="Courier New"/>
            </a:endParaRPr>
          </a:p>
          <a:p>
            <a:r>
              <a:rPr lang="en" sz="900" dirty="0">
                <a:sym typeface="Courier New"/>
              </a:rPr>
              <a:t>LEFT JOIN purchase p</a:t>
            </a:r>
            <a:endParaRPr lang="en" dirty="0">
              <a:sym typeface="Courier New"/>
            </a:endParaRPr>
          </a:p>
          <a:p>
            <a:r>
              <a:rPr lang="en" sz="900" dirty="0">
                <a:sym typeface="Courier New"/>
              </a:rPr>
              <a:t>   ON </a:t>
            </a:r>
            <a:r>
              <a:rPr lang="en" sz="900" dirty="0" err="1">
                <a:sym typeface="Courier New"/>
              </a:rPr>
              <a:t>p.user_id</a:t>
            </a:r>
            <a:r>
              <a:rPr lang="en" sz="900" dirty="0">
                <a:sym typeface="Courier New"/>
              </a:rPr>
              <a:t> = </a:t>
            </a:r>
            <a:r>
              <a:rPr lang="en" sz="900" dirty="0" err="1">
                <a:sym typeface="Courier New"/>
              </a:rPr>
              <a:t>q.user_id</a:t>
            </a:r>
            <a:r>
              <a:rPr lang="en" sz="900" dirty="0">
                <a:sym typeface="Courier New"/>
              </a:rPr>
              <a:t>)</a:t>
            </a:r>
            <a:endParaRPr lang="en" dirty="0">
              <a:sym typeface="Courier New"/>
            </a:endParaRPr>
          </a:p>
          <a:p>
            <a:endParaRPr lang="en-US" dirty="0"/>
          </a:p>
          <a:p>
            <a:r>
              <a:rPr lang="en" sz="900" dirty="0">
                <a:latin typeface="Courier New"/>
                <a:ea typeface="Courier New"/>
                <a:cs typeface="Courier New"/>
                <a:sym typeface="Courier New"/>
              </a:rPr>
              <a:t>-- </a:t>
            </a:r>
            <a:r>
              <a:rPr lang="en" sz="900" dirty="0">
                <a:ea typeface="Courier New"/>
                <a:sym typeface="Courier New"/>
              </a:rPr>
              <a:t>From temporary table, we take the number of pairs multiplied by the number of users receiving those pairs to get the distributed number</a:t>
            </a:r>
            <a:endParaRPr lang="en" sz="900" dirty="0"/>
          </a:p>
          <a:p>
            <a:endParaRPr lang="en" sz="900" dirty="0">
              <a:ea typeface="Courier New"/>
              <a:sym typeface="Courier New"/>
            </a:endParaRPr>
          </a:p>
          <a:p>
            <a:r>
              <a:rPr lang="en" sz="900" dirty="0">
                <a:ea typeface="Courier New"/>
                <a:sym typeface="Courier New"/>
              </a:rPr>
              <a:t>SELECT COUNT(*) AS '</a:t>
            </a:r>
            <a:r>
              <a:rPr lang="en" sz="900" dirty="0" err="1">
                <a:ea typeface="Courier New"/>
                <a:sym typeface="Courier New"/>
              </a:rPr>
              <a:t>num_browse</a:t>
            </a:r>
            <a:r>
              <a:rPr lang="en" sz="900" dirty="0">
                <a:ea typeface="Courier New"/>
                <a:sym typeface="Courier New"/>
              </a:rPr>
              <a:t>', </a:t>
            </a:r>
            <a:endParaRPr lang="en" dirty="0"/>
          </a:p>
          <a:p>
            <a:r>
              <a:rPr lang="en" sz="900" dirty="0">
                <a:ea typeface="Courier New"/>
                <a:sym typeface="Courier New"/>
              </a:rPr>
              <a:t> </a:t>
            </a:r>
            <a:r>
              <a:rPr lang="en" sz="900" dirty="0" err="1">
                <a:ea typeface="Courier New"/>
                <a:sym typeface="Courier New"/>
              </a:rPr>
              <a:t>number_of_pairs</a:t>
            </a:r>
            <a:r>
              <a:rPr lang="en" sz="900" dirty="0">
                <a:ea typeface="Courier New"/>
                <a:sym typeface="Courier New"/>
              </a:rPr>
              <a:t>,</a:t>
            </a:r>
            <a:endParaRPr lang="en" dirty="0"/>
          </a:p>
          <a:p>
            <a:r>
              <a:rPr lang="en" sz="900" dirty="0">
                <a:ea typeface="Courier New"/>
                <a:sym typeface="Courier New"/>
              </a:rPr>
              <a:t>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num_home_try_on</a:t>
            </a:r>
            <a:r>
              <a:rPr lang="en" sz="900" dirty="0">
                <a:ea typeface="Courier New"/>
                <a:sym typeface="Courier New"/>
              </a:rPr>
              <a:t>',</a:t>
            </a:r>
            <a:endParaRPr lang="en" dirty="0"/>
          </a:p>
          <a:p>
            <a:r>
              <a:rPr lang="en" sz="900" dirty="0">
                <a:ea typeface="Courier New"/>
                <a:sym typeface="Courier New"/>
              </a:rPr>
              <a:t> SUM(</a:t>
            </a:r>
            <a:r>
              <a:rPr lang="en" sz="900" dirty="0" err="1">
                <a:ea typeface="Courier New"/>
                <a:sym typeface="Courier New"/>
              </a:rPr>
              <a:t>is_purchase</a:t>
            </a:r>
            <a:r>
              <a:rPr lang="en" sz="900" dirty="0">
                <a:ea typeface="Courier New"/>
                <a:sym typeface="Courier New"/>
              </a:rPr>
              <a:t>) AS '</a:t>
            </a:r>
            <a:r>
              <a:rPr lang="en" sz="900" dirty="0" err="1">
                <a:ea typeface="Courier New"/>
                <a:sym typeface="Courier New"/>
              </a:rPr>
              <a:t>num_purchase</a:t>
            </a:r>
            <a:r>
              <a:rPr lang="en" sz="900" dirty="0">
                <a:ea typeface="Courier New"/>
                <a:sym typeface="Courier New"/>
              </a:rPr>
              <a:t>',</a:t>
            </a:r>
            <a:endParaRPr lang="en" dirty="0"/>
          </a:p>
          <a:p>
            <a:r>
              <a:rPr lang="en" sz="900" dirty="0">
                <a:ea typeface="Courier New"/>
                <a:sym typeface="Courier New"/>
              </a:rPr>
              <a:t>CAST (</a:t>
            </a:r>
            <a:r>
              <a:rPr lang="en" sz="900" dirty="0" err="1">
                <a:ea typeface="Courier New"/>
                <a:sym typeface="Courier New"/>
              </a:rPr>
              <a:t>number_of_pairs</a:t>
            </a:r>
            <a:r>
              <a:rPr lang="en" sz="900" dirty="0">
                <a:ea typeface="Courier New"/>
                <a:sym typeface="Courier New"/>
              </a:rPr>
              <a:t> AS REAL) *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total_distributed_pairs</a:t>
            </a:r>
            <a:r>
              <a:rPr lang="en" sz="900" dirty="0">
                <a:ea typeface="Courier New"/>
                <a:sym typeface="Courier New"/>
              </a:rPr>
              <a:t>'</a:t>
            </a:r>
            <a:endParaRPr lang="en" dirty="0"/>
          </a:p>
          <a:p>
            <a:r>
              <a:rPr lang="en" sz="900" dirty="0">
                <a:ea typeface="Courier New"/>
                <a:sym typeface="Courier New"/>
              </a:rPr>
              <a:t>FROM funnels</a:t>
            </a:r>
            <a:endParaRPr lang="en" dirty="0"/>
          </a:p>
          <a:p>
            <a:r>
              <a:rPr lang="en" sz="900" dirty="0">
                <a:ea typeface="Courier New"/>
                <a:sym typeface="Courier New"/>
              </a:rPr>
              <a:t>GROUP BY </a:t>
            </a:r>
            <a:r>
              <a:rPr lang="en" sz="900" dirty="0" err="1">
                <a:ea typeface="Courier New"/>
                <a:sym typeface="Courier New"/>
              </a:rPr>
              <a:t>number_of_pairs</a:t>
            </a:r>
            <a:r>
              <a:rPr lang="en" sz="900" dirty="0">
                <a:ea typeface="Courier New"/>
                <a:sym typeface="Courier New"/>
              </a:rPr>
              <a:t>;</a:t>
            </a:r>
            <a:endParaRPr lang="en" dirty="0">
              <a:sym typeface="Courier New"/>
            </a:endParaRPr>
          </a:p>
          <a:p>
            <a:endParaRPr lang="en" sz="900" dirty="0"/>
          </a:p>
          <a:p>
            <a:pPr marL="0" lvl="0" indent="0">
              <a:spcBef>
                <a:spcPts val="0"/>
              </a:spcBef>
              <a:spcAft>
                <a:spcPts val="0"/>
              </a:spcAft>
              <a:buSzPts val="1100"/>
              <a:buFont typeface="Arial"/>
              <a:buNone/>
            </a:pPr>
            <a:endParaRPr lang="en" sz="900" dirty="0">
              <a:latin typeface="Courier New"/>
              <a:ea typeface="Courier New"/>
              <a:cs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203787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dirty="0">
                <a:latin typeface="Roboto"/>
                <a:ea typeface="Roboto"/>
                <a:cs typeface="Roboto"/>
                <a:sym typeface="Roboto"/>
              </a:rPr>
              <a:t>A separate consideration would be that sending out 5 pairs instead of 3 pairs, meant that we sent out 1,855 pairs of glasses to those with 5 pairs versus 1,137 pairs for those with 3 pairs of glasses. </a:t>
            </a:r>
          </a:p>
          <a:p>
            <a:pPr marL="457200" indent="-304800">
              <a:lnSpc>
                <a:spcPct val="115000"/>
              </a:lnSpc>
              <a:buSzPts val="1200"/>
              <a:buFont typeface="Roboto"/>
              <a:buChar char="●"/>
            </a:pPr>
            <a:r>
              <a:rPr lang="en" sz="1200" dirty="0">
                <a:latin typeface="Roboto"/>
                <a:ea typeface="Roboto"/>
                <a:cs typeface="Roboto"/>
              </a:rPr>
              <a:t>Is it worth the cost of sending out 718 more glasses for the increased efficiency in the purchase percentage?</a:t>
            </a:r>
          </a:p>
          <a:p>
            <a:pPr marL="457200" indent="-304800">
              <a:lnSpc>
                <a:spcPct val="115000"/>
              </a:lnSpc>
              <a:buSzPts val="1200"/>
              <a:buFont typeface="Roboto"/>
              <a:buChar char="●"/>
            </a:pPr>
            <a:r>
              <a:rPr lang="en" sz="1200" dirty="0">
                <a:latin typeface="Roboto"/>
                <a:ea typeface="Roboto"/>
                <a:cs typeface="Roboto"/>
              </a:rPr>
              <a:t>The answer would have to weigh the costs associated with sending 5 pairs versus 3, the difference in inventory size needed and the expected future number of potential users. </a:t>
            </a:r>
          </a:p>
          <a:p>
            <a:pPr>
              <a:lnSpc>
                <a:spcPct val="115000"/>
              </a:lnSpc>
              <a:buClr>
                <a:schemeClr val="dk1"/>
              </a:buClr>
              <a:buSzPts val="1100"/>
            </a:pPr>
            <a:endParaRPr lang="en-US"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928713281"/>
              </p:ext>
            </p:extLst>
          </p:nvPr>
        </p:nvGraphicFramePr>
        <p:xfrm>
          <a:off x="183311" y="3191773"/>
          <a:ext cx="4920900" cy="188964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80060">
                <a:tc>
                  <a:txBody>
                    <a:bodyPr/>
                    <a:lstStyle/>
                    <a:p>
                      <a:pPr marL="0" lvl="0" indent="0" rtl="0">
                        <a:spcBef>
                          <a:spcPts val="0"/>
                        </a:spcBef>
                        <a:spcAft>
                          <a:spcPts val="0"/>
                        </a:spcAft>
                        <a:buNone/>
                      </a:pPr>
                      <a:r>
                        <a:rPr lang="en" sz="1000" b="1" dirty="0">
                          <a:solidFill>
                            <a:srgbClr val="FFFFFF"/>
                          </a:solidFill>
                        </a:rPr>
                        <a:t>Number of Pairs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 of Users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 of Glasses Distributed</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US" sz="1200" dirty="0"/>
                        <a:t>3</a:t>
                      </a:r>
                      <a:endParaRPr sz="1200" dirty="0"/>
                    </a:p>
                  </a:txBody>
                  <a:tcPr marL="91425" marR="91425" marT="91425" marB="91425"/>
                </a:tc>
                <a:tc>
                  <a:txBody>
                    <a:bodyPr/>
                    <a:lstStyle/>
                    <a:p>
                      <a:pPr marL="0" lvl="0" indent="0" rtl="0">
                        <a:spcBef>
                          <a:spcPts val="0"/>
                        </a:spcBef>
                        <a:spcAft>
                          <a:spcPts val="0"/>
                        </a:spcAft>
                        <a:buNone/>
                      </a:pPr>
                      <a:r>
                        <a:rPr lang="en-US" sz="1200" dirty="0"/>
                        <a:t>379</a:t>
                      </a:r>
                      <a:endParaRPr sz="1200" dirty="0"/>
                    </a:p>
                  </a:txBody>
                  <a:tcPr marL="91425" marR="91425" marT="91425" marB="91425"/>
                </a:tc>
                <a:tc>
                  <a:txBody>
                    <a:bodyPr/>
                    <a:lstStyle/>
                    <a:p>
                      <a:pPr marL="0" lvl="0" indent="0" rtl="0">
                        <a:spcBef>
                          <a:spcPts val="0"/>
                        </a:spcBef>
                        <a:spcAft>
                          <a:spcPts val="0"/>
                        </a:spcAft>
                        <a:buNone/>
                      </a:pPr>
                      <a:r>
                        <a:rPr lang="en-US" sz="1200" dirty="0"/>
                        <a:t>1,137</a:t>
                      </a:r>
                      <a:endParaRPr sz="1200" dirty="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US" sz="1200" dirty="0"/>
                        <a:t>5</a:t>
                      </a:r>
                      <a:endParaRPr sz="1200" dirty="0"/>
                    </a:p>
                  </a:txBody>
                  <a:tcPr marL="91425" marR="91425" marT="91425" marB="91425"/>
                </a:tc>
                <a:tc>
                  <a:txBody>
                    <a:bodyPr/>
                    <a:lstStyle/>
                    <a:p>
                      <a:pPr marL="0" lvl="0" indent="0" rtl="0">
                        <a:spcBef>
                          <a:spcPts val="0"/>
                        </a:spcBef>
                        <a:spcAft>
                          <a:spcPts val="0"/>
                        </a:spcAft>
                        <a:buNone/>
                      </a:pPr>
                      <a:r>
                        <a:rPr lang="en-US" sz="1200" dirty="0"/>
                        <a:t>371</a:t>
                      </a:r>
                      <a:endParaRPr sz="1200" dirty="0"/>
                    </a:p>
                  </a:txBody>
                  <a:tcPr marL="91425" marR="91425" marT="91425" marB="91425"/>
                </a:tc>
                <a:tc>
                  <a:txBody>
                    <a:bodyPr/>
                    <a:lstStyle/>
                    <a:p>
                      <a:pPr marL="0" lvl="0" indent="0" rtl="0">
                        <a:spcBef>
                          <a:spcPts val="0"/>
                        </a:spcBef>
                        <a:spcAft>
                          <a:spcPts val="0"/>
                        </a:spcAft>
                        <a:buNone/>
                      </a:pPr>
                      <a:r>
                        <a:rPr lang="en-US" sz="1200" dirty="0"/>
                        <a:t>1,855</a:t>
                      </a:r>
                      <a:endParaRPr sz="1200" dirty="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r>
                        <a:rPr lang="en-US" sz="800" dirty="0"/>
                        <a:t>*250 of 1000 users did not move past the browse stage to the home try on stage.</a:t>
                      </a:r>
                      <a:endParaRPr sz="800" dirty="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94374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3.4 Purchase Funnel, percent purchased from distributed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 sz="900" dirty="0">
                <a:latin typeface="Courier New"/>
                <a:ea typeface="Courier New"/>
                <a:cs typeface="Courier New"/>
                <a:sym typeface="Courier New"/>
              </a:rPr>
              <a:t>-- </a:t>
            </a:r>
            <a:r>
              <a:rPr lang="en" sz="900" dirty="0">
                <a:ea typeface="Courier New"/>
                <a:sym typeface="Courier New"/>
              </a:rPr>
              <a:t>Created temporary table of all data by joining along </a:t>
            </a:r>
            <a:r>
              <a:rPr lang="en" sz="900" dirty="0" err="1">
                <a:ea typeface="Courier New"/>
                <a:sym typeface="Courier New"/>
              </a:rPr>
              <a:t>user_id</a:t>
            </a:r>
            <a:endParaRPr sz="900" dirty="0" err="1">
              <a:latin typeface="Courier New"/>
              <a:ea typeface="Courier New"/>
              <a:cs typeface="Courier New"/>
              <a:sym typeface="Courier New"/>
            </a:endParaRPr>
          </a:p>
          <a:p>
            <a:r>
              <a:rPr lang="en" sz="900" dirty="0">
                <a:sym typeface="Courier New"/>
              </a:rPr>
              <a:t>WITH funnels AS (</a:t>
            </a:r>
            <a:endParaRPr lang="en" dirty="0">
              <a:sym typeface="Courier New"/>
            </a:endParaRPr>
          </a:p>
          <a:p>
            <a:r>
              <a:rPr lang="en" sz="900" dirty="0">
                <a:sym typeface="Courier New"/>
              </a:rPr>
              <a:t>SELECT DISTINCT </a:t>
            </a:r>
            <a:r>
              <a:rPr lang="en" sz="900" dirty="0" err="1">
                <a:sym typeface="Courier New"/>
              </a:rPr>
              <a:t>q.user_id</a:t>
            </a:r>
            <a:r>
              <a:rPr lang="en" sz="900" dirty="0">
                <a:sym typeface="Courier New"/>
              </a:rPr>
              <a:t>,</a:t>
            </a:r>
            <a:endParaRPr lang="en" dirty="0">
              <a:sym typeface="Courier New"/>
            </a:endParaRPr>
          </a:p>
          <a:p>
            <a:r>
              <a:rPr lang="en" sz="900" dirty="0">
                <a:sym typeface="Courier New"/>
              </a:rPr>
              <a:t>   </a:t>
            </a:r>
            <a:r>
              <a:rPr lang="en" sz="900" dirty="0" err="1">
                <a:sym typeface="Courier New"/>
              </a:rPr>
              <a:t>h.user_id</a:t>
            </a:r>
            <a:r>
              <a:rPr lang="en" sz="900" dirty="0">
                <a:sym typeface="Courier New"/>
              </a:rPr>
              <a:t> IS NOT NULL AS '</a:t>
            </a:r>
            <a:r>
              <a:rPr lang="en" sz="900" dirty="0" err="1">
                <a:sym typeface="Courier New"/>
              </a:rPr>
              <a:t>is_home_try_on</a:t>
            </a:r>
            <a:r>
              <a:rPr lang="en" sz="900" dirty="0">
                <a:sym typeface="Courier New"/>
              </a:rPr>
              <a:t>',</a:t>
            </a:r>
            <a:endParaRPr lang="en" dirty="0">
              <a:sym typeface="Courier New"/>
            </a:endParaRPr>
          </a:p>
          <a:p>
            <a:r>
              <a:rPr lang="en" sz="900" dirty="0">
                <a:sym typeface="Courier New"/>
              </a:rPr>
              <a:t>   </a:t>
            </a:r>
            <a:r>
              <a:rPr lang="en" sz="900" dirty="0" err="1">
                <a:sym typeface="Courier New"/>
              </a:rPr>
              <a:t>h.number_of_pairs</a:t>
            </a:r>
            <a:r>
              <a:rPr lang="en" sz="900" dirty="0">
                <a:sym typeface="Courier New"/>
              </a:rPr>
              <a:t>,</a:t>
            </a:r>
            <a:endParaRPr lang="en" dirty="0">
              <a:sym typeface="Courier New"/>
            </a:endParaRPr>
          </a:p>
          <a:p>
            <a:r>
              <a:rPr lang="en" sz="900" dirty="0">
                <a:sym typeface="Courier New"/>
              </a:rPr>
              <a:t>   </a:t>
            </a:r>
            <a:r>
              <a:rPr lang="en" sz="900" dirty="0" err="1">
                <a:sym typeface="Courier New"/>
              </a:rPr>
              <a:t>p.user_id</a:t>
            </a:r>
            <a:r>
              <a:rPr lang="en" sz="900" dirty="0">
                <a:sym typeface="Courier New"/>
              </a:rPr>
              <a:t> IS NOT NULL AS '</a:t>
            </a:r>
            <a:r>
              <a:rPr lang="en" sz="900" dirty="0" err="1">
                <a:sym typeface="Courier New"/>
              </a:rPr>
              <a:t>is_purchase</a:t>
            </a:r>
            <a:r>
              <a:rPr lang="en" sz="900" dirty="0">
                <a:sym typeface="Courier New"/>
              </a:rPr>
              <a:t>'</a:t>
            </a:r>
            <a:endParaRPr lang="en" dirty="0">
              <a:sym typeface="Courier New"/>
            </a:endParaRPr>
          </a:p>
          <a:p>
            <a:r>
              <a:rPr lang="en" sz="900" dirty="0">
                <a:sym typeface="Courier New"/>
              </a:rPr>
              <a:t>FROM quiz q</a:t>
            </a:r>
            <a:endParaRPr lang="en" dirty="0">
              <a:sym typeface="Courier New"/>
            </a:endParaRPr>
          </a:p>
          <a:p>
            <a:r>
              <a:rPr lang="en" sz="900" dirty="0">
                <a:sym typeface="Courier New"/>
              </a:rPr>
              <a:t>LEFT JOIN </a:t>
            </a:r>
            <a:r>
              <a:rPr lang="en" sz="900" dirty="0" err="1">
                <a:sym typeface="Courier New"/>
              </a:rPr>
              <a:t>home_try_on</a:t>
            </a:r>
            <a:r>
              <a:rPr lang="en" sz="900" dirty="0">
                <a:sym typeface="Courier New"/>
              </a:rPr>
              <a:t> h</a:t>
            </a:r>
            <a:endParaRPr lang="en" dirty="0">
              <a:sym typeface="Courier New"/>
            </a:endParaRPr>
          </a:p>
          <a:p>
            <a:r>
              <a:rPr lang="en" sz="900" dirty="0">
                <a:sym typeface="Courier New"/>
              </a:rPr>
              <a:t>   ON </a:t>
            </a:r>
            <a:r>
              <a:rPr lang="en" sz="900" dirty="0" err="1">
                <a:sym typeface="Courier New"/>
              </a:rPr>
              <a:t>q.user_id</a:t>
            </a:r>
            <a:r>
              <a:rPr lang="en" sz="900" dirty="0">
                <a:sym typeface="Courier New"/>
              </a:rPr>
              <a:t> = </a:t>
            </a:r>
            <a:r>
              <a:rPr lang="en" sz="900" dirty="0" err="1">
                <a:sym typeface="Courier New"/>
              </a:rPr>
              <a:t>h.user_id</a:t>
            </a:r>
            <a:endParaRPr lang="en" dirty="0" err="1">
              <a:sym typeface="Courier New"/>
            </a:endParaRPr>
          </a:p>
          <a:p>
            <a:r>
              <a:rPr lang="en" sz="900" dirty="0">
                <a:sym typeface="Courier New"/>
              </a:rPr>
              <a:t>LEFT JOIN purchase p</a:t>
            </a:r>
            <a:endParaRPr lang="en" dirty="0">
              <a:sym typeface="Courier New"/>
            </a:endParaRPr>
          </a:p>
          <a:p>
            <a:r>
              <a:rPr lang="en" sz="900" dirty="0">
                <a:sym typeface="Courier New"/>
              </a:rPr>
              <a:t>   ON </a:t>
            </a:r>
            <a:r>
              <a:rPr lang="en" sz="900" dirty="0" err="1">
                <a:sym typeface="Courier New"/>
              </a:rPr>
              <a:t>p.user_id</a:t>
            </a:r>
            <a:r>
              <a:rPr lang="en" sz="900" dirty="0">
                <a:sym typeface="Courier New"/>
              </a:rPr>
              <a:t> = </a:t>
            </a:r>
            <a:r>
              <a:rPr lang="en" sz="900" dirty="0" err="1">
                <a:sym typeface="Courier New"/>
              </a:rPr>
              <a:t>q.user_id</a:t>
            </a:r>
            <a:r>
              <a:rPr lang="en" sz="900" dirty="0">
                <a:sym typeface="Courier New"/>
              </a:rPr>
              <a:t>)</a:t>
            </a:r>
            <a:endParaRPr lang="en" dirty="0">
              <a:sym typeface="Courier New"/>
            </a:endParaRPr>
          </a:p>
          <a:p>
            <a:endParaRPr lang="en-US" dirty="0"/>
          </a:p>
          <a:p>
            <a:r>
              <a:rPr lang="en" sz="900" dirty="0">
                <a:latin typeface="Courier New"/>
                <a:ea typeface="Courier New"/>
                <a:cs typeface="Courier New"/>
                <a:sym typeface="Courier New"/>
              </a:rPr>
              <a:t>-- </a:t>
            </a:r>
            <a:r>
              <a:rPr lang="en" sz="900" dirty="0">
                <a:ea typeface="Courier New"/>
                <a:sym typeface="Courier New"/>
              </a:rPr>
              <a:t>From temporary table, we take the number of pairs multiplied by the number of home try one users to get total pairs of glasses distributed and then take the number of pairs purchased divided by that number.</a:t>
            </a:r>
            <a:endParaRPr lang="en" sz="900" dirty="0"/>
          </a:p>
          <a:p>
            <a:r>
              <a:rPr lang="en" sz="900" dirty="0">
                <a:ea typeface="Courier New"/>
                <a:sym typeface="Courier New"/>
              </a:rPr>
              <a:t>SELECT COUNT(*) AS '</a:t>
            </a:r>
            <a:r>
              <a:rPr lang="en" sz="900" dirty="0" err="1">
                <a:ea typeface="Courier New"/>
                <a:sym typeface="Courier New"/>
              </a:rPr>
              <a:t>num_browse</a:t>
            </a:r>
            <a:r>
              <a:rPr lang="en" sz="900" dirty="0">
                <a:ea typeface="Courier New"/>
                <a:sym typeface="Courier New"/>
              </a:rPr>
              <a:t>', </a:t>
            </a:r>
            <a:endParaRPr lang="en" dirty="0"/>
          </a:p>
          <a:p>
            <a:r>
              <a:rPr lang="en" sz="900" dirty="0">
                <a:ea typeface="Courier New"/>
                <a:sym typeface="Courier New"/>
              </a:rPr>
              <a:t> </a:t>
            </a:r>
            <a:r>
              <a:rPr lang="en" sz="900" dirty="0" err="1">
                <a:ea typeface="Courier New"/>
                <a:sym typeface="Courier New"/>
              </a:rPr>
              <a:t>number_of_pairs</a:t>
            </a:r>
            <a:r>
              <a:rPr lang="en" sz="900" dirty="0">
                <a:ea typeface="Courier New"/>
                <a:sym typeface="Courier New"/>
              </a:rPr>
              <a:t>,</a:t>
            </a:r>
            <a:endParaRPr lang="en" dirty="0"/>
          </a:p>
          <a:p>
            <a:r>
              <a:rPr lang="en" sz="900" dirty="0">
                <a:ea typeface="Courier New"/>
                <a:sym typeface="Courier New"/>
              </a:rPr>
              <a:t>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num_home_try_on</a:t>
            </a:r>
            <a:r>
              <a:rPr lang="en" sz="900" dirty="0">
                <a:ea typeface="Courier New"/>
                <a:sym typeface="Courier New"/>
              </a:rPr>
              <a:t>',</a:t>
            </a:r>
            <a:endParaRPr lang="en" dirty="0"/>
          </a:p>
          <a:p>
            <a:r>
              <a:rPr lang="en" sz="900" dirty="0">
                <a:ea typeface="Courier New"/>
                <a:sym typeface="Courier New"/>
              </a:rPr>
              <a:t> SUM(</a:t>
            </a:r>
            <a:r>
              <a:rPr lang="en" sz="900" dirty="0" err="1">
                <a:ea typeface="Courier New"/>
                <a:sym typeface="Courier New"/>
              </a:rPr>
              <a:t>is_purchase</a:t>
            </a:r>
            <a:r>
              <a:rPr lang="en" sz="900" dirty="0">
                <a:ea typeface="Courier New"/>
                <a:sym typeface="Courier New"/>
              </a:rPr>
              <a:t>) AS '</a:t>
            </a:r>
            <a:r>
              <a:rPr lang="en" sz="900" dirty="0" err="1">
                <a:ea typeface="Courier New"/>
                <a:sym typeface="Courier New"/>
              </a:rPr>
              <a:t>num_purchase</a:t>
            </a:r>
            <a:r>
              <a:rPr lang="en" sz="900" dirty="0">
                <a:ea typeface="Courier New"/>
                <a:sym typeface="Courier New"/>
              </a:rPr>
              <a:t>',</a:t>
            </a:r>
            <a:endParaRPr lang="en" dirty="0"/>
          </a:p>
          <a:p>
            <a:r>
              <a:rPr lang="en" sz="900" dirty="0">
                <a:ea typeface="Courier New"/>
                <a:sym typeface="Courier New"/>
              </a:rPr>
              <a:t>CAST (</a:t>
            </a:r>
            <a:r>
              <a:rPr lang="en" sz="900" dirty="0" err="1">
                <a:ea typeface="Courier New"/>
                <a:sym typeface="Courier New"/>
              </a:rPr>
              <a:t>number_of_pairs</a:t>
            </a:r>
            <a:r>
              <a:rPr lang="en" sz="900" dirty="0">
                <a:ea typeface="Courier New"/>
                <a:sym typeface="Courier New"/>
              </a:rPr>
              <a:t> AS REAL) *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total_distributed_pairs</a:t>
            </a:r>
            <a:r>
              <a:rPr lang="en" sz="900" dirty="0">
                <a:ea typeface="Courier New"/>
                <a:sym typeface="Courier New"/>
              </a:rPr>
              <a:t>',</a:t>
            </a:r>
            <a:endParaRPr lang="en" dirty="0"/>
          </a:p>
          <a:p>
            <a:r>
              <a:rPr lang="en" sz="900" dirty="0">
                <a:ea typeface="Courier New"/>
                <a:sym typeface="Courier New"/>
              </a:rPr>
              <a:t>SUM(</a:t>
            </a:r>
            <a:r>
              <a:rPr lang="en" sz="900" dirty="0" err="1">
                <a:ea typeface="Courier New"/>
                <a:sym typeface="Courier New"/>
              </a:rPr>
              <a:t>is_purchase</a:t>
            </a:r>
            <a:r>
              <a:rPr lang="en" sz="900" dirty="0">
                <a:ea typeface="Courier New"/>
                <a:sym typeface="Courier New"/>
              </a:rPr>
              <a:t>) / (CAST (</a:t>
            </a:r>
            <a:r>
              <a:rPr lang="en" sz="900" dirty="0" err="1">
                <a:ea typeface="Courier New"/>
                <a:sym typeface="Courier New"/>
              </a:rPr>
              <a:t>number_of_pairs</a:t>
            </a:r>
            <a:r>
              <a:rPr lang="en" sz="900" dirty="0">
                <a:ea typeface="Courier New"/>
                <a:sym typeface="Courier New"/>
              </a:rPr>
              <a:t> AS REAL) *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percent_pairs_purchased</a:t>
            </a:r>
            <a:r>
              <a:rPr lang="en" sz="900" dirty="0">
                <a:ea typeface="Courier New"/>
                <a:sym typeface="Courier New"/>
              </a:rPr>
              <a:t>'</a:t>
            </a:r>
            <a:endParaRPr dirty="0"/>
          </a:p>
          <a:p>
            <a:r>
              <a:rPr lang="en" sz="900" dirty="0">
                <a:ea typeface="Courier New"/>
                <a:sym typeface="Courier New"/>
              </a:rPr>
              <a:t>FROM funnels</a:t>
            </a:r>
            <a:endParaRPr lang="en" dirty="0"/>
          </a:p>
          <a:p>
            <a:r>
              <a:rPr lang="en" sz="900" dirty="0">
                <a:ea typeface="Courier New"/>
                <a:sym typeface="Courier New"/>
              </a:rPr>
              <a:t>GROUP BY </a:t>
            </a:r>
            <a:r>
              <a:rPr lang="en" sz="900" dirty="0" err="1">
                <a:ea typeface="Courier New"/>
                <a:sym typeface="Courier New"/>
              </a:rPr>
              <a:t>number_of_pairs</a:t>
            </a:r>
            <a:r>
              <a:rPr lang="en" sz="900" dirty="0">
                <a:ea typeface="Courier New"/>
                <a:sym typeface="Courier New"/>
              </a:rPr>
              <a:t>;</a:t>
            </a:r>
            <a:endParaRPr lang="en" dirty="0">
              <a:sym typeface="Courier New"/>
            </a:endParaRPr>
          </a:p>
          <a:p>
            <a:endParaRPr lang="en" sz="900" dirty="0"/>
          </a:p>
          <a:p>
            <a:endParaRPr lang="en" sz="900" dirty="0"/>
          </a:p>
          <a:p>
            <a:pPr marL="0" lvl="0" indent="0">
              <a:spcBef>
                <a:spcPts val="0"/>
              </a:spcBef>
              <a:spcAft>
                <a:spcPts val="0"/>
              </a:spcAft>
              <a:buSzPts val="1100"/>
              <a:buFont typeface="Arial"/>
              <a:buNone/>
            </a:pPr>
            <a:endParaRPr lang="en" sz="900" dirty="0">
              <a:latin typeface="Courier New"/>
              <a:ea typeface="Courier New"/>
              <a:cs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2037877"/>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4999"/>
              </a:lnSpc>
            </a:pPr>
            <a:r>
              <a:rPr lang="en" sz="1200" dirty="0">
                <a:latin typeface="Roboto"/>
                <a:ea typeface="Roboto"/>
                <a:cs typeface="Roboto"/>
                <a:sym typeface="Roboto"/>
              </a:rPr>
              <a:t>Revenue and cost numbers were not provided in our data. However, we can look at the additional consideration of number of glasses distributed versus the number of pairs purchased.</a:t>
            </a:r>
            <a:endParaRPr lang="en" sz="1200" dirty="0">
              <a:latin typeface="Roboto"/>
              <a:ea typeface="Roboto"/>
              <a:cs typeface="Roboto"/>
            </a:endParaRPr>
          </a:p>
          <a:p>
            <a:pPr marL="457200" indent="-304800">
              <a:lnSpc>
                <a:spcPct val="115000"/>
              </a:lnSpc>
              <a:buSzPts val="1200"/>
              <a:buFont typeface="Roboto"/>
              <a:buChar char="●"/>
            </a:pPr>
            <a:r>
              <a:rPr lang="en" sz="1200" dirty="0">
                <a:latin typeface="Roboto"/>
                <a:ea typeface="Roboto"/>
                <a:cs typeface="Roboto"/>
              </a:rPr>
              <a:t>While sending out 5 pairs of glasses greatly increased out purchase percentage by users, it decreased our purchase percentage by number of pairs of glasses distributed.</a:t>
            </a:r>
          </a:p>
          <a:p>
            <a:pPr marL="457200" indent="-304800">
              <a:lnSpc>
                <a:spcPct val="115000"/>
              </a:lnSpc>
              <a:buSzPts val="1200"/>
              <a:buFont typeface="Roboto"/>
              <a:buChar char="●"/>
            </a:pPr>
            <a:r>
              <a:rPr lang="en" sz="1200" dirty="0">
                <a:latin typeface="Roboto"/>
                <a:ea typeface="Roboto"/>
                <a:cs typeface="Roboto"/>
              </a:rPr>
              <a:t>The percent of glasses purchased from the number distributed gives us a secondary number to look at as we decide our best way forward for number of pairs distributed to each user. </a:t>
            </a:r>
          </a:p>
          <a:p>
            <a:pPr>
              <a:lnSpc>
                <a:spcPct val="115000"/>
              </a:lnSpc>
              <a:buClr>
                <a:schemeClr val="dk1"/>
              </a:buClr>
              <a:buSzPts val="1100"/>
            </a:pPr>
            <a:endParaRPr lang="en-US"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88076642"/>
              </p:ext>
            </p:extLst>
          </p:nvPr>
        </p:nvGraphicFramePr>
        <p:xfrm>
          <a:off x="118613" y="3364302"/>
          <a:ext cx="4920897" cy="1371510"/>
        </p:xfrm>
        <a:graphic>
          <a:graphicData uri="http://schemas.openxmlformats.org/drawingml/2006/table">
            <a:tbl>
              <a:tblPr>
                <a:noFill/>
                <a:tableStyleId>{8628B589-4659-4227-9C68-565DD4A46BFE}</a:tableStyleId>
              </a:tblPr>
              <a:tblGrid>
                <a:gridCol w="1102485">
                  <a:extLst>
                    <a:ext uri="{9D8B030D-6E8A-4147-A177-3AD203B41FA5}">
                      <a16:colId xmlns:a16="http://schemas.microsoft.com/office/drawing/2014/main" val="20000"/>
                    </a:ext>
                  </a:extLst>
                </a:gridCol>
                <a:gridCol w="1411734">
                  <a:extLst>
                    <a:ext uri="{9D8B030D-6E8A-4147-A177-3AD203B41FA5}">
                      <a16:colId xmlns:a16="http://schemas.microsoft.com/office/drawing/2014/main" val="20001"/>
                    </a:ext>
                  </a:extLst>
                </a:gridCol>
                <a:gridCol w="1203339">
                  <a:extLst>
                    <a:ext uri="{9D8B030D-6E8A-4147-A177-3AD203B41FA5}">
                      <a16:colId xmlns:a16="http://schemas.microsoft.com/office/drawing/2014/main" val="20002"/>
                    </a:ext>
                  </a:extLst>
                </a:gridCol>
                <a:gridCol w="1203339">
                  <a:extLst>
                    <a:ext uri="{9D8B030D-6E8A-4147-A177-3AD203B41FA5}">
                      <a16:colId xmlns:a16="http://schemas.microsoft.com/office/drawing/2014/main" val="219060872"/>
                    </a:ext>
                  </a:extLst>
                </a:gridCol>
              </a:tblGrid>
              <a:tr h="480060">
                <a:tc>
                  <a:txBody>
                    <a:bodyPr/>
                    <a:lstStyle/>
                    <a:p>
                      <a:pPr marL="0" lvl="0" indent="0" rtl="0">
                        <a:spcBef>
                          <a:spcPts val="0"/>
                        </a:spcBef>
                        <a:spcAft>
                          <a:spcPts val="0"/>
                        </a:spcAft>
                        <a:buNone/>
                      </a:pPr>
                      <a:r>
                        <a:rPr lang="en" sz="1000" b="1" dirty="0">
                          <a:solidFill>
                            <a:srgbClr val="FFFFFF"/>
                          </a:solidFill>
                        </a:rPr>
                        <a:t>Number of Pairs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Glasses Distributed</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Pairs Purchased</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of Glasses Purchased</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US" sz="1200" dirty="0"/>
                        <a:t>3</a:t>
                      </a:r>
                      <a:endParaRPr sz="1200" dirty="0"/>
                    </a:p>
                  </a:txBody>
                  <a:tcPr marL="91425" marR="91425" marT="91425" marB="91425"/>
                </a:tc>
                <a:tc>
                  <a:txBody>
                    <a:bodyPr/>
                    <a:lstStyle/>
                    <a:p>
                      <a:pPr marL="0" lvl="0" indent="0" rtl="0">
                        <a:spcBef>
                          <a:spcPts val="0"/>
                        </a:spcBef>
                        <a:spcAft>
                          <a:spcPts val="0"/>
                        </a:spcAft>
                        <a:buNone/>
                      </a:pPr>
                      <a:r>
                        <a:rPr lang="en-US" sz="1200" dirty="0"/>
                        <a:t>1,137</a:t>
                      </a:r>
                      <a:endParaRPr sz="1200" dirty="0"/>
                    </a:p>
                  </a:txBody>
                  <a:tcPr marL="91425" marR="91425" marT="91425" marB="91425"/>
                </a:tc>
                <a:tc>
                  <a:txBody>
                    <a:bodyPr/>
                    <a:lstStyle/>
                    <a:p>
                      <a:pPr marL="0" lvl="0" indent="0" rtl="0">
                        <a:spcBef>
                          <a:spcPts val="0"/>
                        </a:spcBef>
                        <a:spcAft>
                          <a:spcPts val="0"/>
                        </a:spcAft>
                        <a:buNone/>
                      </a:pPr>
                      <a:r>
                        <a:rPr lang="en-US" sz="1200" dirty="0"/>
                        <a:t>201</a:t>
                      </a:r>
                      <a:endParaRPr sz="1200" dirty="0"/>
                    </a:p>
                  </a:txBody>
                  <a:tcPr marL="91425" marR="91425" marT="91425" marB="91425"/>
                </a:tc>
                <a:tc>
                  <a:txBody>
                    <a:bodyPr/>
                    <a:lstStyle/>
                    <a:p>
                      <a:pPr marL="0" lvl="0" indent="0" rtl="0">
                        <a:spcBef>
                          <a:spcPts val="0"/>
                        </a:spcBef>
                        <a:spcAft>
                          <a:spcPts val="0"/>
                        </a:spcAft>
                        <a:buNone/>
                      </a:pPr>
                      <a:r>
                        <a:rPr lang="en-US" sz="1200" dirty="0"/>
                        <a:t>17.7%</a:t>
                      </a:r>
                      <a:endParaRPr sz="1200" dirty="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US" sz="1200" dirty="0"/>
                        <a:t>5</a:t>
                      </a:r>
                      <a:endParaRPr sz="1200" dirty="0"/>
                    </a:p>
                  </a:txBody>
                  <a:tcPr marL="91425" marR="91425" marT="91425" marB="91425"/>
                </a:tc>
                <a:tc>
                  <a:txBody>
                    <a:bodyPr/>
                    <a:lstStyle/>
                    <a:p>
                      <a:pPr marL="0" lvl="0" indent="0" rtl="0">
                        <a:spcBef>
                          <a:spcPts val="0"/>
                        </a:spcBef>
                        <a:spcAft>
                          <a:spcPts val="0"/>
                        </a:spcAft>
                        <a:buNone/>
                      </a:pPr>
                      <a:r>
                        <a:rPr lang="en-US" sz="1200" dirty="0"/>
                        <a:t>1,855</a:t>
                      </a:r>
                      <a:endParaRPr sz="1200" dirty="0"/>
                    </a:p>
                  </a:txBody>
                  <a:tcPr marL="91425" marR="91425" marT="91425" marB="91425"/>
                </a:tc>
                <a:tc>
                  <a:txBody>
                    <a:bodyPr/>
                    <a:lstStyle/>
                    <a:p>
                      <a:pPr marL="0" lvl="0" indent="0" rtl="0">
                        <a:spcBef>
                          <a:spcPts val="0"/>
                        </a:spcBef>
                        <a:spcAft>
                          <a:spcPts val="0"/>
                        </a:spcAft>
                        <a:buNone/>
                      </a:pPr>
                      <a:r>
                        <a:rPr lang="en-US" sz="1200" dirty="0"/>
                        <a:t>294</a:t>
                      </a:r>
                      <a:endParaRPr sz="1200" dirty="0"/>
                    </a:p>
                  </a:txBody>
                  <a:tcPr marL="91425" marR="91425" marT="91425" marB="91425"/>
                </a:tc>
                <a:tc>
                  <a:txBody>
                    <a:bodyPr/>
                    <a:lstStyle/>
                    <a:p>
                      <a:pPr marL="0" lvl="0" indent="0" rtl="0">
                        <a:spcBef>
                          <a:spcPts val="0"/>
                        </a:spcBef>
                        <a:spcAft>
                          <a:spcPts val="0"/>
                        </a:spcAft>
                        <a:buNone/>
                      </a:pPr>
                      <a:r>
                        <a:rPr lang="en-US" sz="1200" dirty="0"/>
                        <a:t>15.8%</a:t>
                      </a:r>
                      <a:endParaRPr sz="1200" dirty="0"/>
                    </a:p>
                  </a:txBody>
                  <a:tcPr marL="91425" marR="91425" marT="91425" marB="91425"/>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1989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4. Conclusion</a:t>
            </a:r>
            <a:endParaRPr dirty="0">
              <a:solidFill>
                <a:schemeClr val="lt1"/>
              </a:solidFill>
            </a:endParaRPr>
          </a:p>
        </p:txBody>
      </p:sp>
    </p:spTree>
    <p:extLst>
      <p:ext uri="{BB962C8B-B14F-4D97-AF65-F5344CB8AC3E}">
        <p14:creationId xmlns:p14="http://schemas.microsoft.com/office/powerpoint/2010/main" val="279576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4.1 Style Quiz - Conclusion</a:t>
            </a:r>
            <a:endParaRPr sz="2400" b="1" dirty="0">
              <a:solidFill>
                <a:srgbClr val="295269"/>
              </a:solidFill>
              <a:latin typeface="Roboto"/>
              <a:ea typeface="Roboto"/>
              <a:cs typeface="Roboto"/>
              <a:sym typeface="Roboto"/>
            </a:endParaRPr>
          </a:p>
        </p:txBody>
      </p:sp>
      <p:sp>
        <p:nvSpPr>
          <p:cNvPr id="331" name="Shape 331"/>
          <p:cNvSpPr txBox="1"/>
          <p:nvPr/>
        </p:nvSpPr>
        <p:spPr>
          <a:xfrm>
            <a:off x="177975" y="1136627"/>
            <a:ext cx="4920900" cy="400954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buSzPts val="1200"/>
              <a:buChar char="•"/>
            </a:pPr>
            <a:r>
              <a:rPr lang="en" sz="1200" dirty="0">
                <a:ea typeface="Roboto"/>
              </a:rPr>
              <a:t>Based on 500 respondents, the Style Quiz had a 54% completion percentage.</a:t>
            </a:r>
          </a:p>
          <a:p>
            <a:pPr>
              <a:buSzPts val="1200"/>
              <a:buChar char="•"/>
            </a:pPr>
            <a:endParaRPr lang="en" sz="1200" dirty="0">
              <a:ea typeface="Roboto"/>
              <a:sym typeface="Roboto"/>
            </a:endParaRPr>
          </a:p>
          <a:p>
            <a:pPr>
              <a:buSzPts val="1200"/>
              <a:buChar char="•"/>
            </a:pPr>
            <a:r>
              <a:rPr lang="en" sz="1200" dirty="0">
                <a:ea typeface="Roboto"/>
              </a:rPr>
              <a:t>The question with the lowest completion rate was 'When was your last eye exam?' At 74.79%.</a:t>
            </a:r>
          </a:p>
          <a:p>
            <a:pPr>
              <a:buSzPts val="1200"/>
              <a:buChar char="•"/>
            </a:pPr>
            <a:r>
              <a:rPr lang="en" sz="1200" dirty="0">
                <a:ea typeface="Roboto"/>
              </a:rPr>
              <a:t>Follow-up question: Is this question necessary for our quiz?</a:t>
            </a:r>
          </a:p>
          <a:p>
            <a:pPr>
              <a:buSzPts val="1200"/>
              <a:buChar char="•"/>
            </a:pPr>
            <a:r>
              <a:rPr lang="en" sz="1200" dirty="0">
                <a:ea typeface="Roboto"/>
              </a:rPr>
              <a:t>If yes, we could run an A/B test to find out if either a different wording or different answer options would produce better results.</a:t>
            </a:r>
          </a:p>
          <a:p>
            <a:pPr>
              <a:buSzPts val="1200"/>
              <a:buChar char="•"/>
            </a:pPr>
            <a:r>
              <a:rPr lang="en" sz="1200" dirty="0">
                <a:ea typeface="Roboto"/>
              </a:rPr>
              <a:t>A potential difference in answer options would be to give a multiple choice response field with option such as, A. Within Last Year, B. 1-2 Years Ago, C. Greater Than 2 Years Ago, D. No Eye Exam</a:t>
            </a:r>
            <a:endParaRPr lang="en" sz="1200" dirty="0">
              <a:ea typeface="Roboto"/>
              <a:sym typeface="Roboto"/>
            </a:endParaRPr>
          </a:p>
          <a:p>
            <a:pPr>
              <a:buSzPts val="1200"/>
              <a:buChar char="•"/>
            </a:pPr>
            <a:r>
              <a:rPr lang="en" sz="1200" dirty="0">
                <a:ea typeface="Roboto"/>
              </a:rPr>
              <a:t>The alternate answer option could produce greater result by making it easier to remember than a date and less invasive answer than exact date.</a:t>
            </a:r>
            <a:endParaRPr lang="en" sz="1200" dirty="0">
              <a:ea typeface="Roboto"/>
              <a:sym typeface="Roboto"/>
            </a:endParaRPr>
          </a:p>
          <a:p>
            <a:pPr>
              <a:buSzPts val="1200"/>
              <a:buChar char="•"/>
            </a:pPr>
            <a:endParaRPr lang="en" sz="1200" dirty="0">
              <a:ea typeface="Roboto"/>
            </a:endParaRPr>
          </a:p>
          <a:p>
            <a:pPr>
              <a:buSzPts val="1200"/>
              <a:buChar char="•"/>
            </a:pPr>
            <a:r>
              <a:rPr lang="en" sz="1200" dirty="0">
                <a:ea typeface="Roboto"/>
              </a:rPr>
              <a:t>The second lowest completion rate was 'Which shapes do you like?'</a:t>
            </a:r>
          </a:p>
          <a:p>
            <a:pPr>
              <a:buSzPts val="1200"/>
              <a:buChar char="•"/>
            </a:pPr>
            <a:r>
              <a:rPr lang="en" sz="1200" dirty="0">
                <a:ea typeface="Roboto"/>
              </a:rPr>
              <a:t>Similar to before, we could run an A/B test to find out if providing different answer options would be beneficial.</a:t>
            </a:r>
          </a:p>
          <a:p>
            <a:pPr>
              <a:buSzPts val="1200"/>
              <a:buChar char="•"/>
            </a:pPr>
            <a:r>
              <a:rPr lang="en" sz="1200" dirty="0">
                <a:ea typeface="Roboto"/>
              </a:rPr>
              <a:t>Different answer options could range from having one option with just images of shapes while the other has examples of different shaped glasses.</a:t>
            </a:r>
          </a:p>
          <a:p>
            <a:pPr marL="171450" indent="-190500">
              <a:lnSpc>
                <a:spcPct val="114999"/>
              </a:lnSpc>
              <a:buSzPts val="1200"/>
              <a:buChar char="●"/>
            </a:pPr>
            <a:endParaRPr lang="en" sz="1200" dirty="0">
              <a:latin typeface="Roboto"/>
              <a:ea typeface="Roboto"/>
              <a:cs typeface="Roboto"/>
            </a:endParaRPr>
          </a:p>
        </p:txBody>
      </p:sp>
      <p:graphicFrame>
        <p:nvGraphicFramePr>
          <p:cNvPr id="332" name="Shape 332"/>
          <p:cNvGraphicFramePr/>
          <p:nvPr>
            <p:extLst>
              <p:ext uri="{D42A27DB-BD31-4B8C-83A1-F6EECF244321}">
                <p14:modId xmlns:p14="http://schemas.microsoft.com/office/powerpoint/2010/main" val="4275047414"/>
              </p:ext>
            </p:extLst>
          </p:nvPr>
        </p:nvGraphicFramePr>
        <p:xfrm>
          <a:off x="5275700" y="1082650"/>
          <a:ext cx="3492225" cy="3276480"/>
        </p:xfrm>
        <a:graphic>
          <a:graphicData uri="http://schemas.openxmlformats.org/drawingml/2006/table">
            <a:tbl>
              <a:tblPr>
                <a:noFill/>
                <a:tableStyleId>{8628B589-4659-4227-9C68-565DD4A46BFE}</a:tableStyleId>
              </a:tblPr>
              <a:tblGrid>
                <a:gridCol w="1200150">
                  <a:extLst>
                    <a:ext uri="{9D8B030D-6E8A-4147-A177-3AD203B41FA5}">
                      <a16:colId xmlns:a16="http://schemas.microsoft.com/office/drawing/2014/main" val="20000"/>
                    </a:ext>
                  </a:extLst>
                </a:gridCol>
                <a:gridCol w="2292075">
                  <a:extLst>
                    <a:ext uri="{9D8B030D-6E8A-4147-A177-3AD203B41FA5}">
                      <a16:colId xmlns:a16="http://schemas.microsoft.com/office/drawing/2014/main" val="20001"/>
                    </a:ext>
                  </a:extLst>
                </a:gridCol>
              </a:tblGrid>
              <a:tr h="267587">
                <a:tc>
                  <a:txBody>
                    <a:bodyPr/>
                    <a:lstStyle/>
                    <a:p>
                      <a:pPr marL="0" lvl="0" indent="0" rtl="0">
                        <a:spcBef>
                          <a:spcPts val="0"/>
                        </a:spcBef>
                        <a:spcAft>
                          <a:spcPts val="0"/>
                        </a:spcAft>
                        <a:buNone/>
                      </a:pPr>
                      <a:r>
                        <a:rPr lang="en" sz="1000" b="1" dirty="0">
                          <a:solidFill>
                            <a:srgbClr val="FFFFFF"/>
                          </a:solidFill>
                        </a:rPr>
                        <a:t>Survey Questions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Answered</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925830">
                <a:tc>
                  <a:txBody>
                    <a:bodyPr/>
                    <a:lstStyle/>
                    <a:p>
                      <a:pPr marL="0" lvl="0" indent="0" rtl="0">
                        <a:spcBef>
                          <a:spcPts val="0"/>
                        </a:spcBef>
                        <a:spcAft>
                          <a:spcPts val="0"/>
                        </a:spcAft>
                        <a:buNone/>
                      </a:pPr>
                      <a:r>
                        <a:rPr lang="en-US" sz="1000" dirty="0"/>
                        <a:t>What are you looking for?</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400" dirty="0"/>
                        <a:t>100.00%</a:t>
                      </a:r>
                      <a:endParaRPr sz="14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0050">
                <a:tc>
                  <a:txBody>
                    <a:bodyPr/>
                    <a:lstStyle/>
                    <a:p>
                      <a:pPr marL="0" lvl="0" indent="0" rtl="0">
                        <a:spcBef>
                          <a:spcPts val="0"/>
                        </a:spcBef>
                        <a:spcAft>
                          <a:spcPts val="0"/>
                        </a:spcAft>
                        <a:buNone/>
                      </a:pPr>
                      <a:r>
                        <a:rPr lang="en-US" sz="1000" dirty="0"/>
                        <a:t>What's your fit?</a:t>
                      </a:r>
                      <a:endParaRPr sz="1000" dirty="0"/>
                    </a:p>
                  </a:txBody>
                  <a:tcPr marL="91425" marR="91425" marT="91425" marB="91425"/>
                </a:tc>
                <a:tc>
                  <a:txBody>
                    <a:bodyPr/>
                    <a:lstStyle/>
                    <a:p>
                      <a:pPr marL="0" lvl="0" indent="0" rtl="0">
                        <a:spcBef>
                          <a:spcPts val="0"/>
                        </a:spcBef>
                        <a:spcAft>
                          <a:spcPts val="0"/>
                        </a:spcAft>
                        <a:buNone/>
                      </a:pPr>
                      <a:r>
                        <a:rPr lang="en-US" sz="1400" dirty="0"/>
                        <a:t>95.00%</a:t>
                      </a:r>
                      <a:endParaRPr sz="1400" dirty="0"/>
                    </a:p>
                  </a:txBody>
                  <a:tcPr marL="91425" marR="91425" marT="91425" marB="91425"/>
                </a:tc>
                <a:extLst>
                  <a:ext uri="{0D108BD9-81ED-4DB2-BD59-A6C34878D82A}">
                    <a16:rowId xmlns:a16="http://schemas.microsoft.com/office/drawing/2014/main" val="10002"/>
                  </a:ext>
                </a:extLst>
              </a:tr>
              <a:tr h="350632">
                <a:tc>
                  <a:txBody>
                    <a:bodyPr/>
                    <a:lstStyle/>
                    <a:p>
                      <a:pPr marL="0" lvl="0" indent="0" rtl="0">
                        <a:spcBef>
                          <a:spcPts val="0"/>
                        </a:spcBef>
                        <a:spcAft>
                          <a:spcPts val="0"/>
                        </a:spcAft>
                        <a:buNone/>
                      </a:pPr>
                      <a:r>
                        <a:rPr lang="en-US" sz="1000" dirty="0"/>
                        <a:t>Which shapes do you like?</a:t>
                      </a:r>
                      <a:endParaRPr sz="1000" dirty="0"/>
                    </a:p>
                  </a:txBody>
                  <a:tcPr marL="91425" marR="91425" marT="91425" marB="91425"/>
                </a:tc>
                <a:tc>
                  <a:txBody>
                    <a:bodyPr/>
                    <a:lstStyle/>
                    <a:p>
                      <a:pPr marL="0" lvl="0" indent="0">
                        <a:spcBef>
                          <a:spcPts val="0"/>
                        </a:spcBef>
                        <a:spcAft>
                          <a:spcPts val="0"/>
                        </a:spcAft>
                        <a:buNone/>
                      </a:pPr>
                      <a:r>
                        <a:rPr lang="en-US" sz="1400" dirty="0"/>
                        <a:t>80.00%</a:t>
                      </a:r>
                      <a:endParaRPr sz="1400" dirty="0"/>
                    </a:p>
                  </a:txBody>
                  <a:tcPr marL="91425" marR="91425" marT="91425" marB="91425"/>
                </a:tc>
                <a:extLst>
                  <a:ext uri="{0D108BD9-81ED-4DB2-BD59-A6C34878D82A}">
                    <a16:rowId xmlns:a16="http://schemas.microsoft.com/office/drawing/2014/main" val="10003"/>
                  </a:ext>
                </a:extLst>
              </a:tr>
              <a:tr h="350632">
                <a:tc>
                  <a:txBody>
                    <a:bodyPr/>
                    <a:lstStyle/>
                    <a:p>
                      <a:pPr marL="0" lvl="0" indent="0" rtl="0">
                        <a:spcBef>
                          <a:spcPts val="0"/>
                        </a:spcBef>
                        <a:spcAft>
                          <a:spcPts val="0"/>
                        </a:spcAft>
                        <a:buNone/>
                      </a:pPr>
                      <a:r>
                        <a:rPr lang="en-US" sz="1000" dirty="0"/>
                        <a:t>Which colors do you like?</a:t>
                      </a:r>
                      <a:endParaRPr sz="1000" dirty="0"/>
                    </a:p>
                  </a:txBody>
                  <a:tcPr marL="91425" marR="91425" marT="91425" marB="91425"/>
                </a:tc>
                <a:tc>
                  <a:txBody>
                    <a:bodyPr/>
                    <a:lstStyle/>
                    <a:p>
                      <a:pPr marL="0" lvl="0" indent="0">
                        <a:spcBef>
                          <a:spcPts val="0"/>
                        </a:spcBef>
                        <a:spcAft>
                          <a:spcPts val="0"/>
                        </a:spcAft>
                        <a:buNone/>
                      </a:pPr>
                      <a:r>
                        <a:rPr lang="en-US" sz="1400" dirty="0"/>
                        <a:t>95.00%</a:t>
                      </a:r>
                      <a:endParaRPr sz="1400" dirty="0"/>
                    </a:p>
                  </a:txBody>
                  <a:tcPr marL="91425" marR="91425" marT="91425" marB="91425"/>
                </a:tc>
                <a:extLst>
                  <a:ext uri="{0D108BD9-81ED-4DB2-BD59-A6C34878D82A}">
                    <a16:rowId xmlns:a16="http://schemas.microsoft.com/office/drawing/2014/main" val="10004"/>
                  </a:ext>
                </a:extLst>
              </a:tr>
              <a:tr h="350632">
                <a:tc>
                  <a:txBody>
                    <a:bodyPr/>
                    <a:lstStyle/>
                    <a:p>
                      <a:pPr marL="0" lvl="0" indent="0" rtl="0">
                        <a:spcBef>
                          <a:spcPts val="0"/>
                        </a:spcBef>
                        <a:spcAft>
                          <a:spcPts val="0"/>
                        </a:spcAft>
                        <a:buNone/>
                      </a:pPr>
                      <a:r>
                        <a:rPr lang="en-US" sz="1000" dirty="0"/>
                        <a:t>When was your last eye exam?</a:t>
                      </a:r>
                      <a:endParaRPr sz="1000" dirty="0"/>
                    </a:p>
                  </a:txBody>
                  <a:tcPr marL="91425" marR="91425" marT="91425" marB="91425"/>
                </a:tc>
                <a:tc>
                  <a:txBody>
                    <a:bodyPr/>
                    <a:lstStyle/>
                    <a:p>
                      <a:pPr marL="0" lvl="0" indent="0">
                        <a:spcBef>
                          <a:spcPts val="0"/>
                        </a:spcBef>
                        <a:spcAft>
                          <a:spcPts val="0"/>
                        </a:spcAft>
                        <a:buNone/>
                      </a:pPr>
                      <a:r>
                        <a:rPr lang="en-US" sz="1400" dirty="0"/>
                        <a:t>74.79%</a:t>
                      </a:r>
                      <a:endParaRPr sz="1400" dirty="0"/>
                    </a:p>
                  </a:txBody>
                  <a:tcPr marL="91425" marR="91425" marT="91425" marB="91425"/>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98485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4.2 Purchase Funnel - Conclusion</a:t>
            </a:r>
            <a:endParaRPr sz="2400" b="1" dirty="0">
              <a:solidFill>
                <a:srgbClr val="295269"/>
              </a:solidFill>
              <a:latin typeface="Roboto"/>
              <a:ea typeface="Roboto"/>
              <a:cs typeface="Roboto"/>
              <a:sym typeface="Roboto"/>
            </a:endParaRPr>
          </a:p>
        </p:txBody>
      </p:sp>
      <p:sp>
        <p:nvSpPr>
          <p:cNvPr id="331" name="Shape 331"/>
          <p:cNvSpPr txBox="1"/>
          <p:nvPr/>
        </p:nvSpPr>
        <p:spPr>
          <a:xfrm>
            <a:off x="177975" y="1136627"/>
            <a:ext cx="4920900" cy="4009545"/>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buSzPts val="1200"/>
              <a:buChar char="•"/>
            </a:pPr>
            <a:r>
              <a:rPr lang="en" sz="1200" dirty="0">
                <a:ea typeface="Roboto"/>
              </a:rPr>
              <a:t>From 1000 users, we utilized A/B testing for the more effective option of distributing 3 pairs of glasses versus 5 pairs of glasses.</a:t>
            </a:r>
          </a:p>
          <a:p>
            <a:pPr>
              <a:buSzPts val="1200"/>
              <a:buChar char="•"/>
            </a:pPr>
            <a:endParaRPr lang="en" sz="1200" dirty="0">
              <a:ea typeface="Roboto"/>
              <a:sym typeface="Roboto"/>
            </a:endParaRPr>
          </a:p>
          <a:p>
            <a:pPr>
              <a:buSzPts val="1200"/>
              <a:buChar char="•"/>
            </a:pPr>
            <a:r>
              <a:rPr lang="en" sz="1200" dirty="0">
                <a:ea typeface="Roboto"/>
              </a:rPr>
              <a:t>The percent of users who purchased after receiving 5 pairs of glasses was much higher: 79.2% versus 53.0%</a:t>
            </a:r>
          </a:p>
          <a:p>
            <a:pPr>
              <a:buSzPts val="1200"/>
              <a:buChar char="•"/>
            </a:pPr>
            <a:endParaRPr lang="en" sz="1200" dirty="0">
              <a:ea typeface="Roboto"/>
            </a:endParaRPr>
          </a:p>
          <a:p>
            <a:pPr>
              <a:buSzPts val="1200"/>
              <a:buChar char="•"/>
            </a:pPr>
            <a:r>
              <a:rPr lang="en" sz="1200" dirty="0">
                <a:ea typeface="Roboto"/>
              </a:rPr>
              <a:t>While sending out 5 pairs of glasses to users is far more effective at converting users to sales, it is also the more resource intensive option.</a:t>
            </a:r>
          </a:p>
          <a:p>
            <a:pPr>
              <a:buSzPts val="1200"/>
              <a:buChar char="•"/>
            </a:pPr>
            <a:r>
              <a:rPr lang="en" sz="1200" dirty="0">
                <a:ea typeface="Roboto"/>
              </a:rPr>
              <a:t>On a per pair of glasses distributed amount, sending out 3 pairs of glasses is more effective at 17.7% of those glasses being purchased versus 15.8% of the five pairs of glasses.</a:t>
            </a:r>
          </a:p>
          <a:p>
            <a:pPr>
              <a:buSzPts val="1200"/>
              <a:buChar char="•"/>
            </a:pPr>
            <a:endParaRPr lang="en" sz="1200" dirty="0">
              <a:ea typeface="Roboto"/>
            </a:endParaRPr>
          </a:p>
          <a:p>
            <a:pPr>
              <a:buSzPts val="1200"/>
              <a:buChar char="•"/>
            </a:pPr>
            <a:r>
              <a:rPr lang="en" sz="1200" dirty="0">
                <a:ea typeface="Roboto"/>
              </a:rPr>
              <a:t>Based off of the available data, my suggestion would be to utilize the option of distributing five pairs of glasses due to the greater chance of converting a user to a purchaser. This assumption in part comes down to the relatively small percent difference of 1.9% on the per glasses distributed calculation and the thought that attracting new users and repeat users would be more difficult with 47% not finding what they want versus only 20.8% for 5 pairs.</a:t>
            </a:r>
          </a:p>
          <a:p>
            <a:pPr>
              <a:buSzPts val="1200"/>
              <a:buChar char="•"/>
            </a:pPr>
            <a:endParaRPr lang="en" sz="1200" dirty="0">
              <a:ea typeface="Roboto"/>
            </a:endParaRPr>
          </a:p>
          <a:p>
            <a:pPr>
              <a:buSzPts val="1200"/>
              <a:buChar char="•"/>
            </a:pPr>
            <a:endParaRPr lang="en" sz="1200" dirty="0">
              <a:ea typeface="Roboto"/>
            </a:endParaRPr>
          </a:p>
          <a:p>
            <a:pPr>
              <a:lnSpc>
                <a:spcPct val="114999"/>
              </a:lnSpc>
              <a:buSzPts val="1200"/>
            </a:pPr>
            <a:endParaRPr lang="en" sz="1200" dirty="0">
              <a:latin typeface="Roboto"/>
              <a:ea typeface="Roboto"/>
              <a:cs typeface="Roboto"/>
            </a:endParaRPr>
          </a:p>
        </p:txBody>
      </p:sp>
      <p:graphicFrame>
        <p:nvGraphicFramePr>
          <p:cNvPr id="332" name="Shape 332"/>
          <p:cNvGraphicFramePr/>
          <p:nvPr>
            <p:extLst>
              <p:ext uri="{D42A27DB-BD31-4B8C-83A1-F6EECF244321}">
                <p14:modId xmlns:p14="http://schemas.microsoft.com/office/powerpoint/2010/main" val="811827285"/>
              </p:ext>
            </p:extLst>
          </p:nvPr>
        </p:nvGraphicFramePr>
        <p:xfrm>
          <a:off x="5275700" y="1082650"/>
          <a:ext cx="3492225" cy="3790830"/>
        </p:xfrm>
        <a:graphic>
          <a:graphicData uri="http://schemas.openxmlformats.org/drawingml/2006/table">
            <a:tbl>
              <a:tblPr>
                <a:noFill/>
                <a:tableStyleId>{8628B589-4659-4227-9C68-565DD4A46BFE}</a:tableStyleId>
              </a:tblPr>
              <a:tblGrid>
                <a:gridCol w="1200150">
                  <a:extLst>
                    <a:ext uri="{9D8B030D-6E8A-4147-A177-3AD203B41FA5}">
                      <a16:colId xmlns:a16="http://schemas.microsoft.com/office/drawing/2014/main" val="20000"/>
                    </a:ext>
                  </a:extLst>
                </a:gridCol>
                <a:gridCol w="2292075">
                  <a:extLst>
                    <a:ext uri="{9D8B030D-6E8A-4147-A177-3AD203B41FA5}">
                      <a16:colId xmlns:a16="http://schemas.microsoft.com/office/drawing/2014/main" val="20001"/>
                    </a:ext>
                  </a:extLst>
                </a:gridCol>
              </a:tblGrid>
              <a:tr h="267587">
                <a:tc>
                  <a:txBody>
                    <a:bodyPr/>
                    <a:lstStyle/>
                    <a:p>
                      <a:pPr marL="0" lvl="0" indent="0" rtl="0">
                        <a:spcBef>
                          <a:spcPts val="0"/>
                        </a:spcBef>
                        <a:spcAft>
                          <a:spcPts val="0"/>
                        </a:spcAft>
                        <a:buNone/>
                      </a:pPr>
                      <a:endParaRPr lang="en"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Purchased</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925830">
                <a:tc>
                  <a:txBody>
                    <a:bodyPr/>
                    <a:lstStyle/>
                    <a:p>
                      <a:pPr marL="0" lvl="0" indent="0" rtl="0">
                        <a:spcBef>
                          <a:spcPts val="0"/>
                        </a:spcBef>
                        <a:spcAft>
                          <a:spcPts val="0"/>
                        </a:spcAft>
                        <a:buNone/>
                      </a:pPr>
                      <a:r>
                        <a:rPr lang="en-US" sz="1000" dirty="0"/>
                        <a:t>Percent of Users who Received 3 Pairs and Purchased</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400" dirty="0"/>
                        <a:t>53.0%</a:t>
                      </a:r>
                      <a:endParaRPr sz="14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0050">
                <a:tc>
                  <a:txBody>
                    <a:bodyPr/>
                    <a:lstStyle/>
                    <a:p>
                      <a:pPr marL="0" lvl="0" indent="0">
                        <a:spcBef>
                          <a:spcPts val="0"/>
                        </a:spcBef>
                        <a:spcAft>
                          <a:spcPts val="0"/>
                        </a:spcAft>
                        <a:buNone/>
                      </a:pPr>
                      <a:r>
                        <a:rPr lang="en-US" sz="1000" b="0" i="0" u="none" strike="noStrike" noProof="0" dirty="0">
                          <a:latin typeface="Arial"/>
                        </a:rPr>
                        <a:t>Percent of Users who Received 5 Pairs and Purchased</a:t>
                      </a:r>
                      <a:endParaRPr sz="1000" dirty="0"/>
                    </a:p>
                  </a:txBody>
                  <a:tcPr marL="91425" marR="91425" marT="91425" marB="91425"/>
                </a:tc>
                <a:tc>
                  <a:txBody>
                    <a:bodyPr/>
                    <a:lstStyle/>
                    <a:p>
                      <a:pPr marL="0" lvl="0" indent="0" rtl="0">
                        <a:spcBef>
                          <a:spcPts val="0"/>
                        </a:spcBef>
                        <a:spcAft>
                          <a:spcPts val="0"/>
                        </a:spcAft>
                        <a:buNone/>
                      </a:pPr>
                      <a:r>
                        <a:rPr lang="en-US" sz="1400" dirty="0"/>
                        <a:t>79.2%</a:t>
                      </a:r>
                      <a:endParaRPr sz="1400" dirty="0"/>
                    </a:p>
                  </a:txBody>
                  <a:tcPr marL="91425" marR="91425" marT="91425" marB="91425"/>
                </a:tc>
                <a:extLst>
                  <a:ext uri="{0D108BD9-81ED-4DB2-BD59-A6C34878D82A}">
                    <a16:rowId xmlns:a16="http://schemas.microsoft.com/office/drawing/2014/main" val="10002"/>
                  </a:ext>
                </a:extLst>
              </a:tr>
              <a:tr h="350632">
                <a:tc>
                  <a:txBody>
                    <a:bodyPr/>
                    <a:lstStyle/>
                    <a:p>
                      <a:pPr marL="0" lvl="0" indent="0" rtl="0">
                        <a:spcBef>
                          <a:spcPts val="0"/>
                        </a:spcBef>
                        <a:spcAft>
                          <a:spcPts val="0"/>
                        </a:spcAft>
                        <a:buNone/>
                      </a:pPr>
                      <a:r>
                        <a:rPr lang="en-US" sz="1000" dirty="0"/>
                        <a:t>Percent of Pairs of Glasses Purchased Sent out in Pairs of 3</a:t>
                      </a:r>
                      <a:endParaRPr sz="1000" dirty="0"/>
                    </a:p>
                  </a:txBody>
                  <a:tcPr marL="91425" marR="91425" marT="91425" marB="91425"/>
                </a:tc>
                <a:tc>
                  <a:txBody>
                    <a:bodyPr/>
                    <a:lstStyle/>
                    <a:p>
                      <a:pPr marL="0" lvl="0" indent="0">
                        <a:spcBef>
                          <a:spcPts val="0"/>
                        </a:spcBef>
                        <a:spcAft>
                          <a:spcPts val="0"/>
                        </a:spcAft>
                        <a:buNone/>
                      </a:pPr>
                      <a:r>
                        <a:rPr lang="en-US" sz="1400" dirty="0"/>
                        <a:t>17.7%</a:t>
                      </a:r>
                      <a:endParaRPr sz="1400" dirty="0"/>
                    </a:p>
                  </a:txBody>
                  <a:tcPr marL="91425" marR="91425" marT="91425" marB="91425"/>
                </a:tc>
                <a:extLst>
                  <a:ext uri="{0D108BD9-81ED-4DB2-BD59-A6C34878D82A}">
                    <a16:rowId xmlns:a16="http://schemas.microsoft.com/office/drawing/2014/main" val="10003"/>
                  </a:ext>
                </a:extLst>
              </a:tr>
              <a:tr h="350632">
                <a:tc>
                  <a:txBody>
                    <a:bodyPr/>
                    <a:lstStyle/>
                    <a:p>
                      <a:pPr marL="0" lvl="0" indent="0">
                        <a:spcBef>
                          <a:spcPts val="0"/>
                        </a:spcBef>
                        <a:spcAft>
                          <a:spcPts val="0"/>
                        </a:spcAft>
                        <a:buNone/>
                      </a:pPr>
                      <a:r>
                        <a:rPr lang="en-US" sz="1000" b="0" i="0" u="none" strike="noStrike" noProof="0" dirty="0">
                          <a:latin typeface="Arial"/>
                        </a:rPr>
                        <a:t>Percent of Pairs of Glasses Purchased Sent out in Pairs of 5</a:t>
                      </a:r>
                      <a:endParaRPr sz="1000" dirty="0"/>
                    </a:p>
                  </a:txBody>
                  <a:tcPr marL="91425" marR="91425" marT="91425" marB="91425"/>
                </a:tc>
                <a:tc>
                  <a:txBody>
                    <a:bodyPr/>
                    <a:lstStyle/>
                    <a:p>
                      <a:pPr marL="0" lvl="0" indent="0">
                        <a:spcBef>
                          <a:spcPts val="0"/>
                        </a:spcBef>
                        <a:spcAft>
                          <a:spcPts val="0"/>
                        </a:spcAft>
                        <a:buNone/>
                      </a:pPr>
                      <a:r>
                        <a:rPr lang="en-US" sz="1400" dirty="0"/>
                        <a:t>15.8%</a:t>
                      </a:r>
                      <a:endParaRPr sz="1400" dirty="0"/>
                    </a:p>
                  </a:txBody>
                  <a:tcPr marL="91425" marR="91425" marT="91425" marB="9142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13237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rPr>
              <a:t>About</a:t>
            </a:r>
            <a:endParaRPr sz="2400" dirty="0">
              <a:solidFill>
                <a:srgbClr val="222222"/>
              </a:solidFill>
              <a:highlight>
                <a:srgbClr val="FFFFFF"/>
              </a:highlight>
              <a:latin typeface="Roboto"/>
              <a:ea typeface="Roboto"/>
              <a:cs typeface="Roboto"/>
              <a:sym typeface="Roboto"/>
            </a:endParaRPr>
          </a:p>
          <a:p>
            <a:pPr marL="457200" indent="-381000">
              <a:lnSpc>
                <a:spcPct val="115000"/>
              </a:lnSpc>
              <a:buClr>
                <a:srgbClr val="222222"/>
              </a:buClr>
              <a:buSzPts val="2400"/>
              <a:buAutoNum type="arabicPeriod"/>
            </a:pPr>
            <a:r>
              <a:rPr lang="en-US" sz="2400" dirty="0">
                <a:solidFill>
                  <a:srgbClr val="222222"/>
                </a:solidFill>
                <a:highlight>
                  <a:srgbClr val="FFFFFF"/>
                </a:highlight>
                <a:latin typeface="Roboto"/>
                <a:ea typeface="Roboto"/>
                <a:cs typeface="Roboto"/>
              </a:rPr>
              <a:t>Style Quiz</a:t>
            </a:r>
          </a:p>
          <a:p>
            <a:pPr marL="457200" indent="-381000">
              <a:lnSpc>
                <a:spcPct val="115000"/>
              </a:lnSpc>
              <a:buClr>
                <a:srgbClr val="222222"/>
              </a:buClr>
              <a:buSzPts val="2400"/>
              <a:buFont typeface="Roboto"/>
              <a:buAutoNum type="arabicPeriod"/>
            </a:pPr>
            <a:r>
              <a:rPr lang="en" sz="2400" dirty="0">
                <a:solidFill>
                  <a:srgbClr val="222222"/>
                </a:solidFill>
                <a:highlight>
                  <a:srgbClr val="FFFFFF"/>
                </a:highlight>
                <a:latin typeface="Roboto"/>
                <a:ea typeface="Roboto"/>
                <a:cs typeface="Roboto"/>
              </a:rPr>
              <a:t>Purchase Funnel</a:t>
            </a:r>
          </a:p>
          <a:p>
            <a:pPr marL="457200" indent="-381000">
              <a:lnSpc>
                <a:spcPct val="114999"/>
              </a:lnSpc>
              <a:buClr>
                <a:srgbClr val="222222"/>
              </a:buClr>
              <a:buSzPts val="2400"/>
              <a:buAutoNum type="arabicPeriod"/>
            </a:pPr>
            <a:r>
              <a:rPr lang="en" sz="2400" dirty="0">
                <a:solidFill>
                  <a:srgbClr val="222222"/>
                </a:solidFill>
                <a:highlight>
                  <a:srgbClr val="FFFFFF"/>
                </a:highlight>
                <a:latin typeface="Roboto"/>
                <a:ea typeface="Roboto"/>
                <a:cs typeface="Roboto"/>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1. About</a:t>
            </a:r>
            <a:endParaRPr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1.1 Project Overview</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a:buSzPts val="1200"/>
              <a:buChar char="•"/>
            </a:pPr>
            <a:r>
              <a:rPr lang="en" sz="1200" u="sng" dirty="0">
                <a:ea typeface="Roboto"/>
                <a:sym typeface="Roboto"/>
                <a:hlinkClick r:id="rId3"/>
              </a:rPr>
              <a:t>Warby Parker</a:t>
            </a:r>
            <a:r>
              <a:rPr lang="en" sz="1200" dirty="0">
                <a:ea typeface="Roboto"/>
                <a:sym typeface="Roboto"/>
              </a:rPr>
              <a:t> is a transformative lifestyle brand with a lofty objective: to offer designer eyewear at a revolutionary price while leading the way for socially conscious businesses. Founded in 2010 and named after two characters in an early Jack Kerouac journal, Warby Parker believes in creative thinking, smart design, and doing good in the world. For every pair of eyeglasses and sunglasses sold, a pair is distributed to someone in need.</a:t>
            </a:r>
            <a:endParaRPr lang="en-US" sz="1200" dirty="0">
              <a:ea typeface="Roboto"/>
            </a:endParaRPr>
          </a:p>
          <a:p>
            <a:pPr>
              <a:buSzPts val="1200"/>
              <a:buChar char="•"/>
            </a:pPr>
            <a:endParaRPr lang="en" sz="1200" dirty="0">
              <a:ea typeface="Roboto"/>
              <a:sym typeface="Roboto"/>
            </a:endParaRPr>
          </a:p>
          <a:p>
            <a:pPr>
              <a:buSzPts val="1200"/>
              <a:buChar char="•"/>
            </a:pPr>
            <a:r>
              <a:rPr lang="en" sz="1200" dirty="0">
                <a:ea typeface="Roboto"/>
                <a:sym typeface="Roboto"/>
              </a:rPr>
              <a:t>In this project, I analyzed different Warby Parker’s marketing funnels in order to calculate conversion rates. Here are the funnels and the tables provided:</a:t>
            </a:r>
            <a:endParaRPr lang="en" dirty="0">
              <a:sym typeface="Roboto"/>
            </a:endParaRPr>
          </a:p>
          <a:p>
            <a:pPr>
              <a:buSzPts val="1200"/>
            </a:pPr>
            <a:r>
              <a:rPr lang="en" sz="1200" b="1" dirty="0">
                <a:ea typeface="Roboto"/>
                <a:sym typeface="Roboto"/>
              </a:rPr>
              <a:t>Quiz Funnel:</a:t>
            </a:r>
            <a:endParaRPr lang="en" dirty="0"/>
          </a:p>
          <a:p>
            <a:pPr>
              <a:buSzPts val="1200"/>
              <a:buChar char="•"/>
            </a:pPr>
            <a:r>
              <a:rPr lang="en" sz="1200" dirty="0">
                <a:latin typeface="Consolas"/>
                <a:ea typeface="Roboto"/>
                <a:cs typeface="Roboto"/>
                <a:sym typeface="Roboto"/>
              </a:rPr>
              <a:t>survey</a:t>
            </a:r>
            <a:endParaRPr lang="en" dirty="0">
              <a:sym typeface="Roboto"/>
            </a:endParaRPr>
          </a:p>
          <a:p>
            <a:pPr>
              <a:buSzPts val="1200"/>
            </a:pPr>
            <a:r>
              <a:rPr lang="en" sz="1200" b="1" dirty="0">
                <a:ea typeface="Roboto"/>
                <a:sym typeface="Roboto"/>
              </a:rPr>
              <a:t>Home Try-On Funnel:</a:t>
            </a:r>
            <a:endParaRPr lang="en" dirty="0"/>
          </a:p>
          <a:p>
            <a:pPr>
              <a:buSzPts val="1200"/>
              <a:buChar char="•"/>
            </a:pPr>
            <a:r>
              <a:rPr lang="en" sz="1200" dirty="0">
                <a:latin typeface="Consolas"/>
                <a:ea typeface="Roboto"/>
                <a:cs typeface="Roboto"/>
                <a:sym typeface="Roboto"/>
              </a:rPr>
              <a:t>quiz</a:t>
            </a:r>
            <a:endParaRPr lang="en" dirty="0">
              <a:sym typeface="Roboto"/>
            </a:endParaRPr>
          </a:p>
          <a:p>
            <a:pPr>
              <a:buSzPts val="1200"/>
              <a:buChar char="•"/>
            </a:pPr>
            <a:r>
              <a:rPr lang="en" sz="1200" dirty="0" err="1">
                <a:latin typeface="Consolas"/>
                <a:ea typeface="Roboto"/>
                <a:cs typeface="Roboto"/>
                <a:sym typeface="Roboto"/>
              </a:rPr>
              <a:t>home_try_on</a:t>
            </a:r>
            <a:endParaRPr lang="en" dirty="0" err="1">
              <a:sym typeface="Roboto"/>
            </a:endParaRPr>
          </a:p>
          <a:p>
            <a:pPr>
              <a:buSzPts val="1200"/>
              <a:buChar char="•"/>
            </a:pPr>
            <a:r>
              <a:rPr lang="en" sz="1200" dirty="0">
                <a:latin typeface="Consolas"/>
                <a:ea typeface="Roboto"/>
                <a:cs typeface="Roboto"/>
                <a:sym typeface="Roboto"/>
              </a:rPr>
              <a:t>purchase</a:t>
            </a:r>
            <a:endParaRPr lang="en" dirty="0">
              <a:sym typeface="Roboto"/>
            </a:endParaRPr>
          </a:p>
          <a:p>
            <a:pPr>
              <a:buSzPts val="1200"/>
              <a:buChar char="•"/>
            </a:pPr>
            <a:endParaRPr lang="en" sz="1200" dirty="0">
              <a:ea typeface="Roboto"/>
              <a:sym typeface="Roboto"/>
            </a:endParaRPr>
          </a:p>
          <a:p>
            <a:pPr>
              <a:buSzPts val="1200"/>
              <a:buChar char="•"/>
            </a:pPr>
            <a:r>
              <a:rPr lang="en" sz="1200" dirty="0">
                <a:ea typeface="Roboto"/>
                <a:sym typeface="Roboto"/>
              </a:rPr>
              <a:t>This project was a collaboration with Warby Parker’s Data Science team (thank you!) and uses fictional data.</a:t>
            </a:r>
            <a:endParaRPr lang="en" dirty="0"/>
          </a:p>
          <a:p>
            <a:pPr marL="171450" lvl="0" indent="-190500">
              <a:lnSpc>
                <a:spcPct val="114999"/>
              </a:lnSpc>
              <a:spcBef>
                <a:spcPts val="0"/>
              </a:spcBef>
              <a:spcAft>
                <a:spcPts val="0"/>
              </a:spcAft>
              <a:buSzPts val="1200"/>
              <a:buChar char="●"/>
            </a:pPr>
            <a:endParaRPr lang="en" sz="1200" dirty="0">
              <a:latin typeface="Roboto"/>
              <a:ea typeface="Roboto"/>
              <a:cs typeface="Roboto"/>
            </a:endParaRPr>
          </a:p>
        </p:txBody>
      </p:sp>
      <p:graphicFrame>
        <p:nvGraphicFramePr>
          <p:cNvPr id="332" name="Shape 332"/>
          <p:cNvGraphicFramePr/>
          <p:nvPr>
            <p:extLst>
              <p:ext uri="{D42A27DB-BD31-4B8C-83A1-F6EECF244321}">
                <p14:modId xmlns:p14="http://schemas.microsoft.com/office/powerpoint/2010/main" val="623321661"/>
              </p:ext>
            </p:extLst>
          </p:nvPr>
        </p:nvGraphicFramePr>
        <p:xfrm>
          <a:off x="5275700" y="1082650"/>
          <a:ext cx="3492225" cy="4057500"/>
        </p:xfrm>
        <a:graphic>
          <a:graphicData uri="http://schemas.openxmlformats.org/drawingml/2006/table">
            <a:tbl>
              <a:tblPr>
                <a:noFill/>
                <a:tableStyleId>{8628B589-4659-4227-9C68-565DD4A46BFE}</a:tableStyleId>
              </a:tblPr>
              <a:tblGrid>
                <a:gridCol w="1200150">
                  <a:extLst>
                    <a:ext uri="{9D8B030D-6E8A-4147-A177-3AD203B41FA5}">
                      <a16:colId xmlns:a16="http://schemas.microsoft.com/office/drawing/2014/main" val="20000"/>
                    </a:ext>
                  </a:extLst>
                </a:gridCol>
                <a:gridCol w="2292075">
                  <a:extLst>
                    <a:ext uri="{9D8B030D-6E8A-4147-A177-3AD203B41FA5}">
                      <a16:colId xmlns:a16="http://schemas.microsoft.com/office/drawing/2014/main" val="20001"/>
                    </a:ext>
                  </a:extLst>
                </a:gridCol>
              </a:tblGrid>
              <a:tr h="267587">
                <a:tc>
                  <a:txBody>
                    <a:bodyPr/>
                    <a:lstStyle/>
                    <a:p>
                      <a:pPr marL="0" lvl="0" indent="0" rtl="0">
                        <a:spcBef>
                          <a:spcPts val="0"/>
                        </a:spcBef>
                        <a:spcAft>
                          <a:spcPts val="0"/>
                        </a:spcAft>
                        <a:buNone/>
                      </a:pPr>
                      <a:r>
                        <a:rPr lang="en" sz="1000" b="1" dirty="0">
                          <a:solidFill>
                            <a:srgbClr val="FFFFFF"/>
                          </a:solidFill>
                        </a:rPr>
                        <a:t>Funnel Tables</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Description</a:t>
                      </a: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925830">
                <a:tc>
                  <a:txBody>
                    <a:bodyPr/>
                    <a:lstStyle/>
                    <a:p>
                      <a:pPr marL="0" lvl="0" indent="0" rtl="0">
                        <a:spcBef>
                          <a:spcPts val="0"/>
                        </a:spcBef>
                        <a:spcAft>
                          <a:spcPts val="0"/>
                        </a:spcAft>
                        <a:buNone/>
                      </a:pPr>
                      <a:r>
                        <a:rPr lang="en-US" sz="1000" dirty="0"/>
                        <a:t>survey</a:t>
                      </a:r>
                      <a:endParaRPr sz="10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1000" dirty="0"/>
                        <a:t>This table is based on the Warby Parker 'style quiz.' It helps users find their perfect frames through a series of questions. The table provides the question, response and user id.</a:t>
                      </a:r>
                      <a:endParaRPr sz="10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00050">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50632">
                <a:tc>
                  <a:txBody>
                    <a:bodyPr/>
                    <a:lstStyle/>
                    <a:p>
                      <a:pPr marL="0" lvl="0" indent="0" rtl="0">
                        <a:spcBef>
                          <a:spcPts val="0"/>
                        </a:spcBef>
                        <a:spcAft>
                          <a:spcPts val="0"/>
                        </a:spcAft>
                        <a:buNone/>
                      </a:pPr>
                      <a:r>
                        <a:rPr lang="en-US" sz="1000" dirty="0"/>
                        <a:t>quiz</a:t>
                      </a:r>
                      <a:endParaRPr sz="1000" dirty="0"/>
                    </a:p>
                  </a:txBody>
                  <a:tcPr marL="91425" marR="91425" marT="91425" marB="91425"/>
                </a:tc>
                <a:tc>
                  <a:txBody>
                    <a:bodyPr/>
                    <a:lstStyle/>
                    <a:p>
                      <a:pPr marL="0" lvl="0" indent="0" rtl="0">
                        <a:spcBef>
                          <a:spcPts val="0"/>
                        </a:spcBef>
                        <a:spcAft>
                          <a:spcPts val="0"/>
                        </a:spcAft>
                        <a:buNone/>
                      </a:pPr>
                      <a:r>
                        <a:rPr lang="en-US" sz="1000" dirty="0"/>
                        <a:t>Stored data about the style quiz that stores the user id and some of their preferences.</a:t>
                      </a:r>
                      <a:endParaRPr sz="1000" dirty="0"/>
                    </a:p>
                  </a:txBody>
                  <a:tcPr marL="91425" marR="91425" marT="91425" marB="91425"/>
                </a:tc>
                <a:extLst>
                  <a:ext uri="{0D108BD9-81ED-4DB2-BD59-A6C34878D82A}">
                    <a16:rowId xmlns:a16="http://schemas.microsoft.com/office/drawing/2014/main" val="10003"/>
                  </a:ext>
                </a:extLst>
              </a:tr>
              <a:tr h="350632">
                <a:tc>
                  <a:txBody>
                    <a:bodyPr/>
                    <a:lstStyle/>
                    <a:p>
                      <a:pPr marL="0" lvl="0" indent="0" rtl="0">
                        <a:spcBef>
                          <a:spcPts val="0"/>
                        </a:spcBef>
                        <a:spcAft>
                          <a:spcPts val="0"/>
                        </a:spcAft>
                        <a:buNone/>
                      </a:pPr>
                      <a:r>
                        <a:rPr lang="en-US" sz="1000" dirty="0" err="1"/>
                        <a:t>home_try_on</a:t>
                      </a:r>
                      <a:endParaRPr sz="1000" dirty="0" err="1"/>
                    </a:p>
                  </a:txBody>
                  <a:tcPr marL="91425" marR="91425" marT="91425" marB="91425"/>
                </a:tc>
                <a:tc>
                  <a:txBody>
                    <a:bodyPr/>
                    <a:lstStyle/>
                    <a:p>
                      <a:pPr marL="0" lvl="0" indent="0" rtl="0">
                        <a:spcBef>
                          <a:spcPts val="0"/>
                        </a:spcBef>
                        <a:spcAft>
                          <a:spcPts val="0"/>
                        </a:spcAft>
                        <a:buNone/>
                      </a:pPr>
                      <a:r>
                        <a:rPr lang="en-US" sz="1000" dirty="0"/>
                        <a:t>Stored data about those who progressed to the home try one stage. Contains information on the number of pairs of glasses provided to them and their address.</a:t>
                      </a:r>
                      <a:endParaRPr sz="1000" dirty="0"/>
                    </a:p>
                  </a:txBody>
                  <a:tcPr marL="91425" marR="91425" marT="91425" marB="91425"/>
                </a:tc>
                <a:extLst>
                  <a:ext uri="{0D108BD9-81ED-4DB2-BD59-A6C34878D82A}">
                    <a16:rowId xmlns:a16="http://schemas.microsoft.com/office/drawing/2014/main" val="10004"/>
                  </a:ext>
                </a:extLst>
              </a:tr>
              <a:tr h="350632">
                <a:tc>
                  <a:txBody>
                    <a:bodyPr/>
                    <a:lstStyle/>
                    <a:p>
                      <a:pPr marL="0" lvl="0" indent="0" rtl="0">
                        <a:spcBef>
                          <a:spcPts val="0"/>
                        </a:spcBef>
                        <a:spcAft>
                          <a:spcPts val="0"/>
                        </a:spcAft>
                        <a:buNone/>
                      </a:pPr>
                      <a:r>
                        <a:rPr lang="en-US" sz="1000" dirty="0"/>
                        <a:t>purchase</a:t>
                      </a:r>
                      <a:endParaRPr sz="1000" dirty="0"/>
                    </a:p>
                  </a:txBody>
                  <a:tcPr marL="91425" marR="91425" marT="91425" marB="91425"/>
                </a:tc>
                <a:tc>
                  <a:txBody>
                    <a:bodyPr/>
                    <a:lstStyle/>
                    <a:p>
                      <a:pPr marL="0" lvl="0" indent="0" rtl="0">
                        <a:spcBef>
                          <a:spcPts val="0"/>
                        </a:spcBef>
                        <a:spcAft>
                          <a:spcPts val="0"/>
                        </a:spcAft>
                        <a:buNone/>
                      </a:pPr>
                      <a:r>
                        <a:rPr lang="en-US" sz="1000" dirty="0"/>
                        <a:t>Stored data on the users who purchased glasses, including information about the product they purchased.</a:t>
                      </a:r>
                      <a:endParaRPr sz="1000"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2. Style Quiz Drop-off</a:t>
            </a:r>
            <a:endParaRPr dirty="0">
              <a:solidFill>
                <a:schemeClr val="lt1"/>
              </a:solidFill>
            </a:endParaRPr>
          </a:p>
        </p:txBody>
      </p:sp>
    </p:spTree>
    <p:extLst>
      <p:ext uri="{BB962C8B-B14F-4D97-AF65-F5344CB8AC3E}">
        <p14:creationId xmlns:p14="http://schemas.microsoft.com/office/powerpoint/2010/main" val="699944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33833"/>
            <a:ext cx="8520600" cy="654289"/>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2.1 Style Quiz, Responses</a:t>
            </a:r>
            <a:endParaRPr sz="2400" b="1" dirty="0">
              <a:solidFill>
                <a:srgbClr val="295269"/>
              </a:solidFill>
              <a:latin typeface="Roboto"/>
              <a:ea typeface="Roboto"/>
              <a:cs typeface="Roboto"/>
              <a:sym typeface="Roboto"/>
            </a:endParaRPr>
          </a:p>
        </p:txBody>
      </p:sp>
      <p:sp>
        <p:nvSpPr>
          <p:cNvPr id="323" name="Shape 323"/>
          <p:cNvSpPr txBox="1"/>
          <p:nvPr/>
        </p:nvSpPr>
        <p:spPr>
          <a:xfrm>
            <a:off x="5448675" y="694524"/>
            <a:ext cx="3601325" cy="4253201"/>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 sz="900" dirty="0">
                <a:latin typeface="Courier New"/>
                <a:ea typeface="Courier New"/>
                <a:cs typeface="Courier New"/>
                <a:sym typeface="Courier New"/>
              </a:rPr>
              <a:t>-- Query to get the count of users who completed each question</a:t>
            </a:r>
            <a:endParaRPr sz="900" dirty="0">
              <a:latin typeface="Courier New"/>
              <a:ea typeface="Courier New"/>
              <a:cs typeface="Courier New"/>
              <a:sym typeface="Courier New"/>
            </a:endParaRPr>
          </a:p>
          <a:p>
            <a:r>
              <a:rPr lang="en" sz="900" dirty="0">
                <a:ea typeface="Courier New"/>
                <a:sym typeface="Courier New"/>
              </a:rPr>
              <a:t>SELECT question,</a:t>
            </a:r>
            <a:endParaRPr lang="en" dirty="0">
              <a:sym typeface="Courier New"/>
            </a:endParaRPr>
          </a:p>
          <a:p>
            <a:r>
              <a:rPr lang="en" sz="900" dirty="0">
                <a:ea typeface="Courier New"/>
                <a:sym typeface="Courier New"/>
              </a:rPr>
              <a:t>   COUNT(DISTINCT </a:t>
            </a:r>
            <a:r>
              <a:rPr lang="en" sz="900" dirty="0" err="1">
                <a:ea typeface="Courier New"/>
                <a:sym typeface="Courier New"/>
              </a:rPr>
              <a:t>user_id</a:t>
            </a:r>
            <a:r>
              <a:rPr lang="en" sz="900" dirty="0">
                <a:ea typeface="Courier New"/>
                <a:sym typeface="Courier New"/>
              </a:rPr>
              <a:t>)</a:t>
            </a:r>
            <a:endParaRPr dirty="0"/>
          </a:p>
          <a:p>
            <a:r>
              <a:rPr lang="en" sz="900" dirty="0">
                <a:ea typeface="Courier New"/>
                <a:sym typeface="Courier New"/>
              </a:rPr>
              <a:t>FROM survey</a:t>
            </a:r>
            <a:endParaRPr dirty="0"/>
          </a:p>
          <a:p>
            <a:r>
              <a:rPr lang="en" sz="900" dirty="0">
                <a:ea typeface="Courier New"/>
                <a:sym typeface="Courier New"/>
              </a:rPr>
              <a:t>GROUP BY question;</a:t>
            </a:r>
            <a:endParaRPr lang="en" dirty="0">
              <a:sym typeface="Courier New"/>
            </a:endParaRPr>
          </a:p>
          <a:p>
            <a:pPr marL="0" lvl="0" indent="0">
              <a:spcBef>
                <a:spcPts val="0"/>
              </a:spcBef>
              <a:spcAft>
                <a:spcPts val="0"/>
              </a:spcAft>
              <a:buSzPts val="1100"/>
              <a:buFont typeface="Arial"/>
              <a:buNone/>
            </a:pPr>
            <a:endParaRPr lang="en" sz="900" dirty="0">
              <a:latin typeface="Courier New"/>
              <a:ea typeface="Courier New"/>
              <a:cs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34843" y="694523"/>
            <a:ext cx="5168909"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 sz="1200" dirty="0">
                <a:latin typeface="Roboto"/>
                <a:ea typeface="Roboto"/>
                <a:cs typeface="Roboto"/>
                <a:sym typeface="Roboto"/>
              </a:rPr>
              <a:t>Warby Parker asks five questions in their 'Style Quiz' to assist users in selecting a pair of glasses. The below table shows how many started the quiz by answering the first question and how many completed each question thereafter. </a:t>
            </a:r>
            <a:endParaRPr lang="en" sz="1200" dirty="0">
              <a:latin typeface="Roboto"/>
              <a:ea typeface="Roboto"/>
              <a:cs typeface="Roboto"/>
            </a:endParaRPr>
          </a:p>
          <a:p>
            <a:pPr marL="457200" indent="-304800">
              <a:lnSpc>
                <a:spcPct val="115000"/>
              </a:lnSpc>
              <a:buSzPts val="1200"/>
              <a:buFont typeface="Roboto"/>
              <a:buChar char="●"/>
            </a:pPr>
            <a:r>
              <a:rPr lang="en" sz="1200" dirty="0">
                <a:latin typeface="Roboto"/>
                <a:ea typeface="Roboto"/>
                <a:cs typeface="Roboto"/>
              </a:rPr>
              <a:t>The largest drop-offs were from question 2 to 3, 80% completion rate and from question 4 to question 5, 74.79% completion rate.</a:t>
            </a:r>
          </a:p>
          <a:p>
            <a:pPr marL="457200" indent="-304800">
              <a:lnSpc>
                <a:spcPct val="115000"/>
              </a:lnSpc>
              <a:buSzPts val="1200"/>
              <a:buFont typeface="Roboto"/>
              <a:buChar char="●"/>
            </a:pPr>
            <a:r>
              <a:rPr lang="en" sz="1200" dirty="0">
                <a:latin typeface="Roboto"/>
                <a:ea typeface="Roboto"/>
                <a:cs typeface="Roboto"/>
              </a:rPr>
              <a:t>The first four questions more deal with preferences, whereas question five deals with a question about medical history. It makes sense that this more personal question would have lower participation levels.</a:t>
            </a: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93337845"/>
              </p:ext>
            </p:extLst>
          </p:nvPr>
        </p:nvGraphicFramePr>
        <p:xfrm>
          <a:off x="10783" y="2879066"/>
          <a:ext cx="5481018" cy="2262990"/>
        </p:xfrm>
        <a:graphic>
          <a:graphicData uri="http://schemas.openxmlformats.org/drawingml/2006/table">
            <a:tbl>
              <a:tblPr>
                <a:noFill/>
                <a:tableStyleId>{8628B589-4659-4227-9C68-565DD4A46BFE}</a:tableStyleId>
              </a:tblPr>
              <a:tblGrid>
                <a:gridCol w="1538852">
                  <a:extLst>
                    <a:ext uri="{9D8B030D-6E8A-4147-A177-3AD203B41FA5}">
                      <a16:colId xmlns:a16="http://schemas.microsoft.com/office/drawing/2014/main" val="20000"/>
                    </a:ext>
                  </a:extLst>
                </a:gridCol>
                <a:gridCol w="1261548">
                  <a:extLst>
                    <a:ext uri="{9D8B030D-6E8A-4147-A177-3AD203B41FA5}">
                      <a16:colId xmlns:a16="http://schemas.microsoft.com/office/drawing/2014/main" val="20001"/>
                    </a:ext>
                  </a:extLst>
                </a:gridCol>
                <a:gridCol w="1340309">
                  <a:extLst>
                    <a:ext uri="{9D8B030D-6E8A-4147-A177-3AD203B41FA5}">
                      <a16:colId xmlns:a16="http://schemas.microsoft.com/office/drawing/2014/main" val="20002"/>
                    </a:ext>
                  </a:extLst>
                </a:gridCol>
                <a:gridCol w="1340309">
                  <a:extLst>
                    <a:ext uri="{9D8B030D-6E8A-4147-A177-3AD203B41FA5}">
                      <a16:colId xmlns:a16="http://schemas.microsoft.com/office/drawing/2014/main" val="584786380"/>
                    </a:ext>
                  </a:extLst>
                </a:gridCol>
              </a:tblGrid>
              <a:tr h="364304">
                <a:tc>
                  <a:txBody>
                    <a:bodyPr/>
                    <a:lstStyle/>
                    <a:p>
                      <a:pPr marL="0" lvl="0" indent="0">
                        <a:spcBef>
                          <a:spcPts val="0"/>
                        </a:spcBef>
                        <a:spcAft>
                          <a:spcPts val="0"/>
                        </a:spcAft>
                        <a:buNone/>
                      </a:pPr>
                      <a:r>
                        <a:rPr lang="en" sz="1000" b="1" dirty="0">
                          <a:solidFill>
                            <a:srgbClr val="FFFFFF"/>
                          </a:solidFill>
                        </a:rPr>
                        <a:t>Question</a:t>
                      </a:r>
                      <a:endParaRPr dirty="0"/>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Number of Replies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Answered</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Total Percent</a:t>
                      </a:r>
                      <a:endParaRPr lang="en-US" dirty="0"/>
                    </a:p>
                  </a:txBody>
                  <a:tcPr marL="91425" marR="91425" marT="91425" marB="91425">
                    <a:solidFill>
                      <a:srgbClr val="204056">
                        <a:alpha val="82490"/>
                      </a:srgbClr>
                    </a:solidFill>
                  </a:tcPr>
                </a:tc>
                <a:extLst>
                  <a:ext uri="{0D108BD9-81ED-4DB2-BD59-A6C34878D82A}">
                    <a16:rowId xmlns:a16="http://schemas.microsoft.com/office/drawing/2014/main" val="10000"/>
                  </a:ext>
                </a:extLst>
              </a:tr>
              <a:tr h="293468">
                <a:tc>
                  <a:txBody>
                    <a:bodyPr/>
                    <a:lstStyle/>
                    <a:p>
                      <a:pPr marL="0" lvl="0" indent="0" rtl="0">
                        <a:spcBef>
                          <a:spcPts val="0"/>
                        </a:spcBef>
                        <a:spcAft>
                          <a:spcPts val="0"/>
                        </a:spcAft>
                        <a:buNone/>
                      </a:pPr>
                      <a:r>
                        <a:rPr lang="en-US" sz="800" dirty="0"/>
                        <a:t>What are you looking for?</a:t>
                      </a:r>
                      <a:endParaRPr sz="800" dirty="0"/>
                    </a:p>
                  </a:txBody>
                  <a:tcPr marL="91425" marR="91425" marT="91425" marB="91425"/>
                </a:tc>
                <a:tc>
                  <a:txBody>
                    <a:bodyPr/>
                    <a:lstStyle/>
                    <a:p>
                      <a:pPr marL="0" lvl="0" indent="0" rtl="0">
                        <a:spcBef>
                          <a:spcPts val="0"/>
                        </a:spcBef>
                        <a:spcAft>
                          <a:spcPts val="0"/>
                        </a:spcAft>
                        <a:buNone/>
                      </a:pPr>
                      <a:r>
                        <a:rPr lang="en-US" sz="800" dirty="0"/>
                        <a:t>500</a:t>
                      </a:r>
                      <a:endParaRPr sz="800" dirty="0"/>
                    </a:p>
                  </a:txBody>
                  <a:tcPr marL="91425" marR="91425" marT="91425" marB="91425"/>
                </a:tc>
                <a:tc>
                  <a:txBody>
                    <a:bodyPr/>
                    <a:lstStyle/>
                    <a:p>
                      <a:pPr marL="0" lvl="0" indent="0" rtl="0">
                        <a:spcBef>
                          <a:spcPts val="0"/>
                        </a:spcBef>
                        <a:spcAft>
                          <a:spcPts val="0"/>
                        </a:spcAft>
                        <a:buNone/>
                      </a:pPr>
                      <a:r>
                        <a:rPr lang="en-US" sz="800" dirty="0"/>
                        <a:t>100.00%</a:t>
                      </a:r>
                      <a:endParaRPr sz="800" dirty="0"/>
                    </a:p>
                  </a:txBody>
                  <a:tcPr marL="91425" marR="91425" marT="91425" marB="91425"/>
                </a:tc>
                <a:tc>
                  <a:txBody>
                    <a:bodyPr/>
                    <a:lstStyle/>
                    <a:p>
                      <a:pPr marL="0" lvl="0" indent="0" rtl="0">
                        <a:spcBef>
                          <a:spcPts val="0"/>
                        </a:spcBef>
                        <a:spcAft>
                          <a:spcPts val="0"/>
                        </a:spcAft>
                        <a:buNone/>
                      </a:pPr>
                      <a:r>
                        <a:rPr lang="en-US" sz="800" dirty="0"/>
                        <a:t>100.00%</a:t>
                      </a:r>
                      <a:endParaRPr sz="800"/>
                    </a:p>
                  </a:txBody>
                  <a:tcPr marL="91425" marR="91425" marT="91425" marB="91425"/>
                </a:tc>
                <a:extLst>
                  <a:ext uri="{0D108BD9-81ED-4DB2-BD59-A6C34878D82A}">
                    <a16:rowId xmlns:a16="http://schemas.microsoft.com/office/drawing/2014/main" val="10001"/>
                  </a:ext>
                </a:extLst>
              </a:tr>
              <a:tr h="293468">
                <a:tc>
                  <a:txBody>
                    <a:bodyPr/>
                    <a:lstStyle/>
                    <a:p>
                      <a:pPr marL="0" lvl="0" indent="0" rtl="0">
                        <a:spcBef>
                          <a:spcPts val="0"/>
                        </a:spcBef>
                        <a:spcAft>
                          <a:spcPts val="0"/>
                        </a:spcAft>
                        <a:buNone/>
                      </a:pPr>
                      <a:r>
                        <a:rPr lang="en-US" sz="800" dirty="0"/>
                        <a:t>What's your fit?</a:t>
                      </a:r>
                      <a:endParaRPr sz="800" dirty="0"/>
                    </a:p>
                  </a:txBody>
                  <a:tcPr marL="91425" marR="91425" marT="91425" marB="91425"/>
                </a:tc>
                <a:tc>
                  <a:txBody>
                    <a:bodyPr/>
                    <a:lstStyle/>
                    <a:p>
                      <a:pPr marL="0" lvl="0" indent="0" rtl="0">
                        <a:spcBef>
                          <a:spcPts val="0"/>
                        </a:spcBef>
                        <a:spcAft>
                          <a:spcPts val="0"/>
                        </a:spcAft>
                        <a:buNone/>
                      </a:pPr>
                      <a:r>
                        <a:rPr lang="en-US" sz="800" dirty="0"/>
                        <a:t>475</a:t>
                      </a:r>
                      <a:endParaRPr sz="800" dirty="0"/>
                    </a:p>
                  </a:txBody>
                  <a:tcPr marL="91425" marR="91425" marT="91425" marB="91425"/>
                </a:tc>
                <a:tc>
                  <a:txBody>
                    <a:bodyPr/>
                    <a:lstStyle/>
                    <a:p>
                      <a:pPr marL="0" lvl="0" indent="0" rtl="0">
                        <a:spcBef>
                          <a:spcPts val="0"/>
                        </a:spcBef>
                        <a:spcAft>
                          <a:spcPts val="0"/>
                        </a:spcAft>
                        <a:buNone/>
                      </a:pPr>
                      <a:r>
                        <a:rPr lang="en-US" sz="800" dirty="0"/>
                        <a:t>95.00%</a:t>
                      </a:r>
                      <a:endParaRPr sz="800" dirty="0"/>
                    </a:p>
                  </a:txBody>
                  <a:tcPr marL="91425" marR="91425" marT="91425" marB="91425"/>
                </a:tc>
                <a:tc>
                  <a:txBody>
                    <a:bodyPr/>
                    <a:lstStyle/>
                    <a:p>
                      <a:pPr marL="0" lvl="0" indent="0" rtl="0">
                        <a:spcBef>
                          <a:spcPts val="0"/>
                        </a:spcBef>
                        <a:spcAft>
                          <a:spcPts val="0"/>
                        </a:spcAft>
                        <a:buNone/>
                      </a:pPr>
                      <a:r>
                        <a:rPr lang="en-US" sz="800" dirty="0"/>
                        <a:t>95.00%</a:t>
                      </a:r>
                      <a:endParaRPr sz="800"/>
                    </a:p>
                  </a:txBody>
                  <a:tcPr marL="91425" marR="91425" marT="91425" marB="91425"/>
                </a:tc>
                <a:extLst>
                  <a:ext uri="{0D108BD9-81ED-4DB2-BD59-A6C34878D82A}">
                    <a16:rowId xmlns:a16="http://schemas.microsoft.com/office/drawing/2014/main" val="10002"/>
                  </a:ext>
                </a:extLst>
              </a:tr>
              <a:tr h="293468">
                <a:tc>
                  <a:txBody>
                    <a:bodyPr/>
                    <a:lstStyle/>
                    <a:p>
                      <a:pPr marL="0" lvl="0" indent="0" rtl="0">
                        <a:spcBef>
                          <a:spcPts val="0"/>
                        </a:spcBef>
                        <a:spcAft>
                          <a:spcPts val="0"/>
                        </a:spcAft>
                        <a:buNone/>
                      </a:pPr>
                      <a:r>
                        <a:rPr lang="en-US" sz="800" dirty="0"/>
                        <a:t>Which shapes do you like?</a:t>
                      </a:r>
                      <a:endParaRPr sz="800" dirty="0"/>
                    </a:p>
                  </a:txBody>
                  <a:tcPr marL="91425" marR="91425" marT="91425" marB="91425"/>
                </a:tc>
                <a:tc>
                  <a:txBody>
                    <a:bodyPr/>
                    <a:lstStyle/>
                    <a:p>
                      <a:pPr marL="0" lvl="0" indent="0" rtl="0">
                        <a:spcBef>
                          <a:spcPts val="0"/>
                        </a:spcBef>
                        <a:spcAft>
                          <a:spcPts val="0"/>
                        </a:spcAft>
                        <a:buNone/>
                      </a:pPr>
                      <a:r>
                        <a:rPr lang="en-US" sz="800" dirty="0"/>
                        <a:t>380</a:t>
                      </a:r>
                      <a:endParaRPr sz="800" dirty="0"/>
                    </a:p>
                  </a:txBody>
                  <a:tcPr marL="91425" marR="91425" marT="91425" marB="91425"/>
                </a:tc>
                <a:tc>
                  <a:txBody>
                    <a:bodyPr/>
                    <a:lstStyle/>
                    <a:p>
                      <a:pPr marL="0" lvl="0" indent="0" rtl="0">
                        <a:spcBef>
                          <a:spcPts val="0"/>
                        </a:spcBef>
                        <a:spcAft>
                          <a:spcPts val="0"/>
                        </a:spcAft>
                        <a:buNone/>
                      </a:pPr>
                      <a:r>
                        <a:rPr lang="en-US" sz="800" dirty="0"/>
                        <a:t>80.00%</a:t>
                      </a:r>
                      <a:endParaRPr sz="800" dirty="0"/>
                    </a:p>
                  </a:txBody>
                  <a:tcPr marL="91425" marR="91425" marT="91425" marB="91425"/>
                </a:tc>
                <a:tc>
                  <a:txBody>
                    <a:bodyPr/>
                    <a:lstStyle/>
                    <a:p>
                      <a:pPr marL="0" lvl="0" indent="0" rtl="0">
                        <a:spcBef>
                          <a:spcPts val="0"/>
                        </a:spcBef>
                        <a:spcAft>
                          <a:spcPts val="0"/>
                        </a:spcAft>
                        <a:buNone/>
                      </a:pPr>
                      <a:r>
                        <a:rPr lang="en-US" sz="800" dirty="0"/>
                        <a:t>76.00%</a:t>
                      </a:r>
                      <a:endParaRPr sz="800" dirty="0"/>
                    </a:p>
                  </a:txBody>
                  <a:tcPr marL="91425" marR="91425" marT="91425" marB="91425"/>
                </a:tc>
                <a:extLst>
                  <a:ext uri="{0D108BD9-81ED-4DB2-BD59-A6C34878D82A}">
                    <a16:rowId xmlns:a16="http://schemas.microsoft.com/office/drawing/2014/main" val="10003"/>
                  </a:ext>
                </a:extLst>
              </a:tr>
              <a:tr h="434340">
                <a:tc>
                  <a:txBody>
                    <a:bodyPr/>
                    <a:lstStyle/>
                    <a:p>
                      <a:pPr marL="0" lvl="0" indent="0" rtl="0">
                        <a:spcBef>
                          <a:spcPts val="0"/>
                        </a:spcBef>
                        <a:spcAft>
                          <a:spcPts val="0"/>
                        </a:spcAft>
                        <a:buNone/>
                      </a:pPr>
                      <a:r>
                        <a:rPr lang="en-US" sz="800" dirty="0"/>
                        <a:t>Which colors do you like??</a:t>
                      </a:r>
                      <a:endParaRPr sz="800" dirty="0"/>
                    </a:p>
                  </a:txBody>
                  <a:tcPr marL="91425" marR="91425" marT="91425" marB="91425"/>
                </a:tc>
                <a:tc>
                  <a:txBody>
                    <a:bodyPr/>
                    <a:lstStyle/>
                    <a:p>
                      <a:pPr marL="0" lvl="0" indent="0" rtl="0">
                        <a:spcBef>
                          <a:spcPts val="0"/>
                        </a:spcBef>
                        <a:spcAft>
                          <a:spcPts val="0"/>
                        </a:spcAft>
                        <a:buNone/>
                      </a:pPr>
                      <a:r>
                        <a:rPr lang="en-US" sz="800" dirty="0"/>
                        <a:t>361</a:t>
                      </a:r>
                      <a:endParaRPr sz="800" dirty="0"/>
                    </a:p>
                  </a:txBody>
                  <a:tcPr marL="91425" marR="91425" marT="91425" marB="91425"/>
                </a:tc>
                <a:tc>
                  <a:txBody>
                    <a:bodyPr/>
                    <a:lstStyle/>
                    <a:p>
                      <a:pPr marL="0" lvl="0" indent="0" rtl="0">
                        <a:spcBef>
                          <a:spcPts val="0"/>
                        </a:spcBef>
                        <a:spcAft>
                          <a:spcPts val="0"/>
                        </a:spcAft>
                        <a:buNone/>
                      </a:pPr>
                      <a:r>
                        <a:rPr lang="en-US" sz="800" dirty="0"/>
                        <a:t>95.00%</a:t>
                      </a:r>
                      <a:endParaRPr sz="800" dirty="0"/>
                    </a:p>
                  </a:txBody>
                  <a:tcPr marL="91425" marR="91425" marT="91425" marB="91425"/>
                </a:tc>
                <a:tc>
                  <a:txBody>
                    <a:bodyPr/>
                    <a:lstStyle/>
                    <a:p>
                      <a:pPr marL="0" lvl="0" indent="0" rtl="0">
                        <a:spcBef>
                          <a:spcPts val="0"/>
                        </a:spcBef>
                        <a:spcAft>
                          <a:spcPts val="0"/>
                        </a:spcAft>
                        <a:buNone/>
                      </a:pPr>
                      <a:r>
                        <a:rPr lang="en-US" sz="800" dirty="0"/>
                        <a:t>72.20%</a:t>
                      </a:r>
                      <a:endParaRPr sz="800" dirty="0"/>
                    </a:p>
                  </a:txBody>
                  <a:tcPr marL="91425" marR="91425" marT="91425" marB="91425"/>
                </a:tc>
                <a:extLst>
                  <a:ext uri="{0D108BD9-81ED-4DB2-BD59-A6C34878D82A}">
                    <a16:rowId xmlns:a16="http://schemas.microsoft.com/office/drawing/2014/main" val="10004"/>
                  </a:ext>
                </a:extLst>
              </a:tr>
              <a:tr h="293468">
                <a:tc>
                  <a:txBody>
                    <a:bodyPr/>
                    <a:lstStyle/>
                    <a:p>
                      <a:pPr marL="0" lvl="0" indent="0" rtl="0">
                        <a:spcBef>
                          <a:spcPts val="0"/>
                        </a:spcBef>
                        <a:spcAft>
                          <a:spcPts val="0"/>
                        </a:spcAft>
                        <a:buNone/>
                      </a:pPr>
                      <a:r>
                        <a:rPr lang="en-US" sz="800" dirty="0"/>
                        <a:t>When was your last eye exam?</a:t>
                      </a:r>
                      <a:endParaRPr sz="800" dirty="0"/>
                    </a:p>
                  </a:txBody>
                  <a:tcPr marL="91425" marR="91425" marT="91425" marB="91425"/>
                </a:tc>
                <a:tc>
                  <a:txBody>
                    <a:bodyPr/>
                    <a:lstStyle/>
                    <a:p>
                      <a:pPr marL="0" lvl="0" indent="0" rtl="0">
                        <a:spcBef>
                          <a:spcPts val="0"/>
                        </a:spcBef>
                        <a:spcAft>
                          <a:spcPts val="0"/>
                        </a:spcAft>
                        <a:buNone/>
                      </a:pPr>
                      <a:r>
                        <a:rPr lang="en-US" sz="800" dirty="0"/>
                        <a:t>270</a:t>
                      </a:r>
                      <a:endParaRPr sz="800" dirty="0"/>
                    </a:p>
                  </a:txBody>
                  <a:tcPr marL="91425" marR="91425" marT="91425" marB="91425"/>
                </a:tc>
                <a:tc>
                  <a:txBody>
                    <a:bodyPr/>
                    <a:lstStyle/>
                    <a:p>
                      <a:pPr marL="0" lvl="0" indent="0" rtl="0">
                        <a:spcBef>
                          <a:spcPts val="0"/>
                        </a:spcBef>
                        <a:spcAft>
                          <a:spcPts val="0"/>
                        </a:spcAft>
                        <a:buNone/>
                      </a:pPr>
                      <a:r>
                        <a:rPr lang="en-US" sz="800" dirty="0"/>
                        <a:t>74.79%</a:t>
                      </a:r>
                      <a:endParaRPr sz="800" dirty="0"/>
                    </a:p>
                  </a:txBody>
                  <a:tcPr marL="91425" marR="91425" marT="91425" marB="91425"/>
                </a:tc>
                <a:tc>
                  <a:txBody>
                    <a:bodyPr/>
                    <a:lstStyle/>
                    <a:p>
                      <a:pPr marL="0" lvl="0" indent="0" rtl="0">
                        <a:spcBef>
                          <a:spcPts val="0"/>
                        </a:spcBef>
                        <a:spcAft>
                          <a:spcPts val="0"/>
                        </a:spcAft>
                        <a:buNone/>
                      </a:pPr>
                      <a:r>
                        <a:rPr lang="en-US" sz="800" dirty="0"/>
                        <a:t>54.00%</a:t>
                      </a:r>
                      <a:endParaRPr sz="800" dirty="0"/>
                    </a:p>
                  </a:txBody>
                  <a:tcPr marL="91425" marR="91425" marT="91425" marB="91425"/>
                </a:tc>
                <a:extLst>
                  <a:ext uri="{0D108BD9-81ED-4DB2-BD59-A6C34878D82A}">
                    <a16:rowId xmlns:a16="http://schemas.microsoft.com/office/drawing/2014/main" val="6658172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lt1"/>
                </a:solidFill>
                <a:latin typeface="Roboto Black"/>
                <a:ea typeface="Roboto Black"/>
                <a:cs typeface="Roboto Black"/>
                <a:sym typeface="Roboto Black"/>
              </a:rPr>
              <a:t>3. Purchase Funnel</a:t>
            </a:r>
            <a:endParaRPr dirty="0">
              <a:solidFill>
                <a:schemeClr val="lt1"/>
              </a:solidFill>
            </a:endParaRPr>
          </a:p>
        </p:txBody>
      </p:sp>
    </p:spTree>
    <p:extLst>
      <p:ext uri="{BB962C8B-B14F-4D97-AF65-F5344CB8AC3E}">
        <p14:creationId xmlns:p14="http://schemas.microsoft.com/office/powerpoint/2010/main" val="3513485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3.1 Purchase Funnel</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r>
              <a:rPr lang="en" sz="1200" dirty="0">
                <a:ea typeface="Roboto"/>
                <a:sym typeface="Roboto"/>
              </a:rPr>
              <a:t>Warby Parker’s purchase funnel is:</a:t>
            </a:r>
            <a:endParaRPr lang="en-US" dirty="0">
              <a:sym typeface="Roboto"/>
            </a:endParaRPr>
          </a:p>
          <a:p>
            <a:r>
              <a:rPr lang="en" sz="1200" dirty="0">
                <a:ea typeface="Roboto"/>
                <a:sym typeface="Roboto"/>
              </a:rPr>
              <a:t>Take the Style Quiz → Home Try-On → Purchase the Perfect Pair of Glasses</a:t>
            </a:r>
            <a:endParaRPr lang="en" dirty="0">
              <a:sym typeface="Roboto"/>
            </a:endParaRPr>
          </a:p>
          <a:p>
            <a:pPr>
              <a:lnSpc>
                <a:spcPct val="114999"/>
              </a:lnSpc>
            </a:pPr>
            <a:r>
              <a:rPr lang="en" sz="1200" dirty="0">
                <a:ea typeface="Roboto"/>
                <a:sym typeface="Roboto"/>
              </a:rPr>
              <a:t>During the Home Try-On stage, we will be conducting an A/B Test:</a:t>
            </a:r>
            <a:endParaRPr dirty="0"/>
          </a:p>
          <a:p>
            <a:pPr marL="457200" indent="-304800">
              <a:lnSpc>
                <a:spcPct val="115000"/>
              </a:lnSpc>
              <a:buSzPts val="1200"/>
              <a:buFont typeface="Roboto"/>
              <a:buChar char="●"/>
            </a:pPr>
            <a:r>
              <a:rPr lang="en" sz="1200" dirty="0">
                <a:ea typeface="Roboto"/>
                <a:sym typeface="Roboto"/>
              </a:rPr>
              <a:t>50% of the users will get 3 pairs to try on</a:t>
            </a:r>
            <a:endParaRPr sz="1200" dirty="0">
              <a:latin typeface="Roboto"/>
              <a:ea typeface="Roboto"/>
              <a:cs typeface="Roboto"/>
              <a:sym typeface="Roboto"/>
            </a:endParaRPr>
          </a:p>
          <a:p>
            <a:pPr marL="457200" indent="-304800">
              <a:lnSpc>
                <a:spcPct val="115000"/>
              </a:lnSpc>
              <a:buSzPts val="1200"/>
              <a:buFont typeface="Roboto"/>
              <a:buChar char="●"/>
            </a:pPr>
            <a:r>
              <a:rPr lang="en" sz="1200" dirty="0">
                <a:ea typeface="Roboto"/>
                <a:sym typeface="Roboto"/>
              </a:rPr>
              <a:t>50% of the users will get 5 pairs to try on</a:t>
            </a:r>
            <a:endParaRPr sz="1200" dirty="0">
              <a:latin typeface="Roboto"/>
              <a:ea typeface="Roboto"/>
              <a:cs typeface="Roboto"/>
              <a:sym typeface="Roboto"/>
            </a:endParaRPr>
          </a:p>
          <a:p>
            <a:r>
              <a:rPr lang="en" sz="1200" dirty="0">
                <a:ea typeface="Roboto"/>
              </a:rPr>
              <a:t>The goal of looking at this data will be to find whether or not users who get more pairs to try on at home will be more likely to make a purchase. Our available data is spread out across three tables with their names and columns listed below: </a:t>
            </a:r>
            <a:endParaRPr lang="en" dirty="0"/>
          </a:p>
          <a:p>
            <a:pPr marL="152400">
              <a:lnSpc>
                <a:spcPct val="114999"/>
              </a:lnSpc>
            </a:pPr>
            <a:endParaRPr lang="en" sz="1200" dirty="0">
              <a:ea typeface="Roboto"/>
            </a:endParaRPr>
          </a:p>
          <a:p>
            <a:pPr>
              <a:lnSpc>
                <a:spcPct val="115000"/>
              </a:lnSpc>
              <a:buClr>
                <a:schemeClr val="dk1"/>
              </a:buClr>
              <a:buSzPts val="1100"/>
            </a:pPr>
            <a:endParaRPr lang="en-US" sz="1200">
              <a:latin typeface="Roboto"/>
              <a:ea typeface="Roboto"/>
            </a:endParaRPr>
          </a:p>
        </p:txBody>
      </p:sp>
      <p:graphicFrame>
        <p:nvGraphicFramePr>
          <p:cNvPr id="317" name="Shape 317"/>
          <p:cNvGraphicFramePr/>
          <p:nvPr>
            <p:extLst>
              <p:ext uri="{D42A27DB-BD31-4B8C-83A1-F6EECF244321}">
                <p14:modId xmlns:p14="http://schemas.microsoft.com/office/powerpoint/2010/main" val="1200305192"/>
              </p:ext>
            </p:extLst>
          </p:nvPr>
        </p:nvGraphicFramePr>
        <p:xfrm>
          <a:off x="291141" y="2749669"/>
          <a:ext cx="8520600" cy="234675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331470">
                <a:tc>
                  <a:txBody>
                    <a:bodyPr/>
                    <a:lstStyle/>
                    <a:p>
                      <a:pPr marL="0" lvl="0" indent="0" rtl="0">
                        <a:spcBef>
                          <a:spcPts val="0"/>
                        </a:spcBef>
                        <a:spcAft>
                          <a:spcPts val="0"/>
                        </a:spcAft>
                        <a:buNone/>
                      </a:pPr>
                      <a:r>
                        <a:rPr lang="en" sz="1000" b="1" dirty="0">
                          <a:solidFill>
                            <a:srgbClr val="FFFFFF"/>
                          </a:solidFill>
                        </a:rPr>
                        <a:t>Table Names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quiz</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err="1">
                          <a:solidFill>
                            <a:srgbClr val="FFFFFF"/>
                          </a:solidFill>
                        </a:rPr>
                        <a:t>home_try_on</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purchase</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1000" dirty="0"/>
                        <a:t>Columns</a:t>
                      </a:r>
                      <a:endParaRPr sz="1000" dirty="0"/>
                    </a:p>
                  </a:txBody>
                  <a:tcPr marL="91425" marR="91425" marT="91425" marB="91425"/>
                </a:tc>
                <a:tc>
                  <a:txBody>
                    <a:bodyPr/>
                    <a:lstStyle/>
                    <a:p>
                      <a:pPr marL="0" lvl="0" indent="0" rtl="0">
                        <a:spcBef>
                          <a:spcPts val="0"/>
                        </a:spcBef>
                        <a:spcAft>
                          <a:spcPts val="0"/>
                        </a:spcAft>
                        <a:buNone/>
                      </a:pPr>
                      <a:r>
                        <a:rPr lang="en-US" sz="1000" dirty="0" err="1"/>
                        <a:t>user_id</a:t>
                      </a:r>
                      <a:endParaRPr sz="1000" dirty="0" err="1"/>
                    </a:p>
                  </a:txBody>
                  <a:tcPr marL="91425" marR="91425" marT="91425" marB="91425"/>
                </a:tc>
                <a:tc>
                  <a:txBody>
                    <a:bodyPr/>
                    <a:lstStyle/>
                    <a:p>
                      <a:pPr marL="0" lvl="0" indent="0" rtl="0">
                        <a:spcBef>
                          <a:spcPts val="0"/>
                        </a:spcBef>
                        <a:spcAft>
                          <a:spcPts val="0"/>
                        </a:spcAft>
                        <a:buNone/>
                      </a:pPr>
                      <a:r>
                        <a:rPr lang="en-US" sz="1000" dirty="0" err="1"/>
                        <a:t>user_id</a:t>
                      </a:r>
                      <a:endParaRPr sz="1000" dirty="0" err="1"/>
                    </a:p>
                  </a:txBody>
                  <a:tcPr marL="91425" marR="91425" marT="91425" marB="91425"/>
                </a:tc>
                <a:tc>
                  <a:txBody>
                    <a:bodyPr/>
                    <a:lstStyle/>
                    <a:p>
                      <a:pPr marL="0" lvl="0" indent="0" rtl="0">
                        <a:spcBef>
                          <a:spcPts val="0"/>
                        </a:spcBef>
                        <a:spcAft>
                          <a:spcPts val="0"/>
                        </a:spcAft>
                        <a:buNone/>
                      </a:pPr>
                      <a:r>
                        <a:rPr lang="en-US" sz="1000" dirty="0" err="1"/>
                        <a:t>user_id</a:t>
                      </a:r>
                      <a:endParaRPr sz="1000" dirty="0" err="1"/>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style</a:t>
                      </a:r>
                      <a:endParaRPr sz="1000" dirty="0"/>
                    </a:p>
                  </a:txBody>
                  <a:tcPr marL="91425" marR="91425" marT="91425" marB="91425"/>
                </a:tc>
                <a:tc>
                  <a:txBody>
                    <a:bodyPr/>
                    <a:lstStyle/>
                    <a:p>
                      <a:pPr marL="0" lvl="0" indent="0" rtl="0">
                        <a:spcBef>
                          <a:spcPts val="0"/>
                        </a:spcBef>
                        <a:spcAft>
                          <a:spcPts val="0"/>
                        </a:spcAft>
                        <a:buNone/>
                      </a:pPr>
                      <a:r>
                        <a:rPr lang="en-US" sz="1000" dirty="0" err="1"/>
                        <a:t>number_of_pairs</a:t>
                      </a:r>
                      <a:endParaRPr sz="1000" dirty="0" err="1"/>
                    </a:p>
                  </a:txBody>
                  <a:tcPr marL="91425" marR="91425" marT="91425" marB="91425"/>
                </a:tc>
                <a:tc>
                  <a:txBody>
                    <a:bodyPr/>
                    <a:lstStyle/>
                    <a:p>
                      <a:pPr marL="0" lvl="0" indent="0" rtl="0">
                        <a:spcBef>
                          <a:spcPts val="0"/>
                        </a:spcBef>
                        <a:spcAft>
                          <a:spcPts val="0"/>
                        </a:spcAft>
                        <a:buNone/>
                      </a:pPr>
                      <a:r>
                        <a:rPr lang="en-US" sz="1000" dirty="0" err="1"/>
                        <a:t>product_id</a:t>
                      </a:r>
                      <a:endParaRPr sz="1000" dirty="0" err="1"/>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fit</a:t>
                      </a:r>
                      <a:endParaRPr sz="1000" dirty="0"/>
                    </a:p>
                  </a:txBody>
                  <a:tcPr marL="91425" marR="91425" marT="91425" marB="91425"/>
                </a:tc>
                <a:tc>
                  <a:txBody>
                    <a:bodyPr/>
                    <a:lstStyle/>
                    <a:p>
                      <a:pPr marL="0" lvl="0" indent="0" rtl="0">
                        <a:spcBef>
                          <a:spcPts val="0"/>
                        </a:spcBef>
                        <a:spcAft>
                          <a:spcPts val="0"/>
                        </a:spcAft>
                        <a:buNone/>
                      </a:pPr>
                      <a:r>
                        <a:rPr lang="en-US" sz="1000" dirty="0"/>
                        <a:t>address</a:t>
                      </a:r>
                      <a:endParaRPr sz="1000" dirty="0"/>
                    </a:p>
                  </a:txBody>
                  <a:tcPr marL="91425" marR="91425" marT="91425" marB="91425"/>
                </a:tc>
                <a:tc>
                  <a:txBody>
                    <a:bodyPr/>
                    <a:lstStyle/>
                    <a:p>
                      <a:pPr marL="0" lvl="0" indent="0" rtl="0">
                        <a:spcBef>
                          <a:spcPts val="0"/>
                        </a:spcBef>
                        <a:spcAft>
                          <a:spcPts val="0"/>
                        </a:spcAft>
                        <a:buNone/>
                      </a:pPr>
                      <a:r>
                        <a:rPr lang="en-US" sz="1000" dirty="0"/>
                        <a:t>style</a:t>
                      </a:r>
                      <a:endParaRPr sz="10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shape</a:t>
                      </a:r>
                      <a:endParaRPr sz="1000" dirty="0"/>
                    </a:p>
                  </a:txBody>
                  <a:tcPr marL="91425" marR="91425" marT="91425" marB="91425"/>
                </a:tc>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err="1"/>
                        <a:t>model_name</a:t>
                      </a:r>
                      <a:endParaRPr sz="1000" dirty="0" err="1"/>
                    </a:p>
                  </a:txBody>
                  <a:tcPr marL="91425" marR="91425" marT="91425" marB="91425"/>
                </a:tc>
                <a:extLst>
                  <a:ext uri="{0D108BD9-81ED-4DB2-BD59-A6C34878D82A}">
                    <a16:rowId xmlns:a16="http://schemas.microsoft.com/office/drawing/2014/main" val="10004"/>
                  </a:ext>
                </a:extLst>
              </a:tr>
              <a:tr h="328375">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color</a:t>
                      </a:r>
                      <a:endParaRPr sz="1000" dirty="0"/>
                    </a:p>
                  </a:txBody>
                  <a:tcPr marL="91425" marR="91425" marT="91425" marB="91425"/>
                </a:tc>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color</a:t>
                      </a:r>
                      <a:endParaRPr sz="1000" dirty="0"/>
                    </a:p>
                  </a:txBody>
                  <a:tcPr marL="91425" marR="91425" marT="91425" marB="91425"/>
                </a:tc>
                <a:extLst>
                  <a:ext uri="{0D108BD9-81ED-4DB2-BD59-A6C34878D82A}">
                    <a16:rowId xmlns:a16="http://schemas.microsoft.com/office/drawing/2014/main" val="2091329342"/>
                  </a:ext>
                </a:extLst>
              </a:tr>
              <a:tr h="328375">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endParaRPr sz="1000" dirty="0"/>
                    </a:p>
                  </a:txBody>
                  <a:tcPr marL="91425" marR="91425" marT="91425" marB="91425"/>
                </a:tc>
                <a:tc>
                  <a:txBody>
                    <a:bodyPr/>
                    <a:lstStyle/>
                    <a:p>
                      <a:pPr marL="0" lvl="0" indent="0" rtl="0">
                        <a:spcBef>
                          <a:spcPts val="0"/>
                        </a:spcBef>
                        <a:spcAft>
                          <a:spcPts val="0"/>
                        </a:spcAft>
                        <a:buNone/>
                      </a:pPr>
                      <a:r>
                        <a:rPr lang="en-US" sz="1000" dirty="0"/>
                        <a:t>price</a:t>
                      </a:r>
                      <a:endParaRPr sz="1000" dirty="0"/>
                    </a:p>
                  </a:txBody>
                  <a:tcPr marL="91425" marR="91425" marT="91425" marB="91425"/>
                </a:tc>
                <a:extLst>
                  <a:ext uri="{0D108BD9-81ED-4DB2-BD59-A6C34878D82A}">
                    <a16:rowId xmlns:a16="http://schemas.microsoft.com/office/drawing/2014/main" val="92468177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3.2 Purchase Funnel, percent of users who purchased</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a:buClr>
                <a:schemeClr val="dk1"/>
              </a:buClr>
              <a:buSzPts val="1100"/>
            </a:pPr>
            <a:r>
              <a:rPr lang="en" sz="900" dirty="0">
                <a:latin typeface="Courier New"/>
                <a:ea typeface="Courier New"/>
                <a:cs typeface="Courier New"/>
                <a:sym typeface="Courier New"/>
              </a:rPr>
              <a:t>-- </a:t>
            </a:r>
            <a:r>
              <a:rPr lang="en" sz="900" dirty="0">
                <a:ea typeface="Courier New"/>
                <a:sym typeface="Courier New"/>
              </a:rPr>
              <a:t>Created temporary table of all data by joining along </a:t>
            </a:r>
            <a:r>
              <a:rPr lang="en" sz="900" dirty="0" err="1">
                <a:ea typeface="Courier New"/>
                <a:sym typeface="Courier New"/>
              </a:rPr>
              <a:t>user_id</a:t>
            </a:r>
            <a:endParaRPr sz="900" dirty="0" err="1">
              <a:latin typeface="Courier New"/>
              <a:ea typeface="Courier New"/>
              <a:cs typeface="Courier New"/>
              <a:sym typeface="Courier New"/>
            </a:endParaRPr>
          </a:p>
          <a:p>
            <a:r>
              <a:rPr lang="en" sz="900" dirty="0">
                <a:sym typeface="Courier New"/>
              </a:rPr>
              <a:t>WITH funnels AS (</a:t>
            </a:r>
            <a:endParaRPr lang="en" dirty="0">
              <a:sym typeface="Courier New"/>
            </a:endParaRPr>
          </a:p>
          <a:p>
            <a:r>
              <a:rPr lang="en" sz="900" dirty="0">
                <a:sym typeface="Courier New"/>
              </a:rPr>
              <a:t>SELECT DISTINCT </a:t>
            </a:r>
            <a:r>
              <a:rPr lang="en" sz="900" dirty="0" err="1">
                <a:sym typeface="Courier New"/>
              </a:rPr>
              <a:t>q.user_id</a:t>
            </a:r>
            <a:r>
              <a:rPr lang="en" sz="900" dirty="0">
                <a:sym typeface="Courier New"/>
              </a:rPr>
              <a:t>,</a:t>
            </a:r>
            <a:endParaRPr lang="en" dirty="0">
              <a:sym typeface="Courier New"/>
            </a:endParaRPr>
          </a:p>
          <a:p>
            <a:r>
              <a:rPr lang="en" sz="900" dirty="0">
                <a:sym typeface="Courier New"/>
              </a:rPr>
              <a:t>   </a:t>
            </a:r>
            <a:r>
              <a:rPr lang="en" sz="900" dirty="0" err="1">
                <a:sym typeface="Courier New"/>
              </a:rPr>
              <a:t>h.user_id</a:t>
            </a:r>
            <a:r>
              <a:rPr lang="en" sz="900" dirty="0">
                <a:sym typeface="Courier New"/>
              </a:rPr>
              <a:t> IS NOT NULL AS '</a:t>
            </a:r>
            <a:r>
              <a:rPr lang="en" sz="900" dirty="0" err="1">
                <a:sym typeface="Courier New"/>
              </a:rPr>
              <a:t>is_home_try_on</a:t>
            </a:r>
            <a:r>
              <a:rPr lang="en" sz="900" dirty="0">
                <a:sym typeface="Courier New"/>
              </a:rPr>
              <a:t>',</a:t>
            </a:r>
            <a:endParaRPr lang="en" dirty="0">
              <a:sym typeface="Courier New"/>
            </a:endParaRPr>
          </a:p>
          <a:p>
            <a:r>
              <a:rPr lang="en" sz="900" dirty="0">
                <a:sym typeface="Courier New"/>
              </a:rPr>
              <a:t>   </a:t>
            </a:r>
            <a:r>
              <a:rPr lang="en" sz="900" dirty="0" err="1">
                <a:sym typeface="Courier New"/>
              </a:rPr>
              <a:t>h.number_of_pairs</a:t>
            </a:r>
            <a:r>
              <a:rPr lang="en" sz="900" dirty="0">
                <a:sym typeface="Courier New"/>
              </a:rPr>
              <a:t>,</a:t>
            </a:r>
            <a:endParaRPr lang="en" dirty="0">
              <a:sym typeface="Courier New"/>
            </a:endParaRPr>
          </a:p>
          <a:p>
            <a:r>
              <a:rPr lang="en" sz="900" dirty="0">
                <a:sym typeface="Courier New"/>
              </a:rPr>
              <a:t>   </a:t>
            </a:r>
            <a:r>
              <a:rPr lang="en" sz="900" dirty="0" err="1">
                <a:sym typeface="Courier New"/>
              </a:rPr>
              <a:t>p.user_id</a:t>
            </a:r>
            <a:r>
              <a:rPr lang="en" sz="900" dirty="0">
                <a:sym typeface="Courier New"/>
              </a:rPr>
              <a:t> IS NOT NULL AS '</a:t>
            </a:r>
            <a:r>
              <a:rPr lang="en" sz="900" dirty="0" err="1">
                <a:sym typeface="Courier New"/>
              </a:rPr>
              <a:t>is_purchase</a:t>
            </a:r>
            <a:r>
              <a:rPr lang="en" sz="900" dirty="0">
                <a:sym typeface="Courier New"/>
              </a:rPr>
              <a:t>'</a:t>
            </a:r>
            <a:endParaRPr lang="en" dirty="0">
              <a:sym typeface="Courier New"/>
            </a:endParaRPr>
          </a:p>
          <a:p>
            <a:r>
              <a:rPr lang="en" sz="900" dirty="0">
                <a:sym typeface="Courier New"/>
              </a:rPr>
              <a:t>FROM quiz q</a:t>
            </a:r>
            <a:endParaRPr lang="en" dirty="0">
              <a:sym typeface="Courier New"/>
            </a:endParaRPr>
          </a:p>
          <a:p>
            <a:r>
              <a:rPr lang="en" sz="900" dirty="0">
                <a:sym typeface="Courier New"/>
              </a:rPr>
              <a:t>LEFT JOIN </a:t>
            </a:r>
            <a:r>
              <a:rPr lang="en" sz="900" dirty="0" err="1">
                <a:sym typeface="Courier New"/>
              </a:rPr>
              <a:t>home_try_on</a:t>
            </a:r>
            <a:r>
              <a:rPr lang="en" sz="900" dirty="0">
                <a:sym typeface="Courier New"/>
              </a:rPr>
              <a:t> h</a:t>
            </a:r>
            <a:endParaRPr lang="en" dirty="0">
              <a:sym typeface="Courier New"/>
            </a:endParaRPr>
          </a:p>
          <a:p>
            <a:r>
              <a:rPr lang="en" sz="900" dirty="0">
                <a:sym typeface="Courier New"/>
              </a:rPr>
              <a:t>   ON </a:t>
            </a:r>
            <a:r>
              <a:rPr lang="en" sz="900" dirty="0" err="1">
                <a:sym typeface="Courier New"/>
              </a:rPr>
              <a:t>q.user_id</a:t>
            </a:r>
            <a:r>
              <a:rPr lang="en" sz="900" dirty="0">
                <a:sym typeface="Courier New"/>
              </a:rPr>
              <a:t> = </a:t>
            </a:r>
            <a:r>
              <a:rPr lang="en" sz="900" dirty="0" err="1">
                <a:sym typeface="Courier New"/>
              </a:rPr>
              <a:t>h.user_id</a:t>
            </a:r>
            <a:endParaRPr lang="en" dirty="0" err="1">
              <a:sym typeface="Courier New"/>
            </a:endParaRPr>
          </a:p>
          <a:p>
            <a:r>
              <a:rPr lang="en" sz="900" dirty="0">
                <a:sym typeface="Courier New"/>
              </a:rPr>
              <a:t>LEFT JOIN purchase p</a:t>
            </a:r>
            <a:endParaRPr lang="en" dirty="0">
              <a:sym typeface="Courier New"/>
            </a:endParaRPr>
          </a:p>
          <a:p>
            <a:r>
              <a:rPr lang="en" sz="900" dirty="0">
                <a:sym typeface="Courier New"/>
              </a:rPr>
              <a:t>   ON </a:t>
            </a:r>
            <a:r>
              <a:rPr lang="en" sz="900" dirty="0" err="1">
                <a:sym typeface="Courier New"/>
              </a:rPr>
              <a:t>p.user_id</a:t>
            </a:r>
            <a:r>
              <a:rPr lang="en" sz="900" dirty="0">
                <a:sym typeface="Courier New"/>
              </a:rPr>
              <a:t> = </a:t>
            </a:r>
            <a:r>
              <a:rPr lang="en" sz="900" dirty="0" err="1">
                <a:sym typeface="Courier New"/>
              </a:rPr>
              <a:t>q.user_id</a:t>
            </a:r>
            <a:r>
              <a:rPr lang="en" sz="900" dirty="0">
                <a:sym typeface="Courier New"/>
              </a:rPr>
              <a:t>)</a:t>
            </a:r>
            <a:endParaRPr lang="en" dirty="0">
              <a:sym typeface="Courier New"/>
            </a:endParaRPr>
          </a:p>
          <a:p>
            <a:endParaRPr lang="en-US" dirty="0"/>
          </a:p>
          <a:p>
            <a:r>
              <a:rPr lang="en" sz="900" dirty="0">
                <a:latin typeface="Courier New"/>
                <a:ea typeface="Courier New"/>
                <a:cs typeface="Courier New"/>
                <a:sym typeface="Courier New"/>
              </a:rPr>
              <a:t>-- </a:t>
            </a:r>
            <a:r>
              <a:rPr lang="en" sz="900" dirty="0">
                <a:ea typeface="Courier New"/>
                <a:sym typeface="Courier New"/>
              </a:rPr>
              <a:t>From temporary table, we find the number who participated and the percentage that </a:t>
            </a:r>
            <a:r>
              <a:rPr lang="en" sz="900" dirty="0" err="1">
                <a:ea typeface="Courier New"/>
                <a:sym typeface="Courier New"/>
              </a:rPr>
              <a:t>succcessully</a:t>
            </a:r>
            <a:r>
              <a:rPr lang="en" sz="900" dirty="0">
                <a:ea typeface="Courier New"/>
                <a:sym typeface="Courier New"/>
              </a:rPr>
              <a:t> moved to the next step. In the '</a:t>
            </a:r>
            <a:r>
              <a:rPr lang="en" sz="900" dirty="0" err="1">
                <a:ea typeface="Courier New"/>
                <a:sym typeface="Courier New"/>
              </a:rPr>
              <a:t>percent_home_try_on</a:t>
            </a:r>
            <a:r>
              <a:rPr lang="en" sz="900" dirty="0">
                <a:ea typeface="Courier New"/>
                <a:sym typeface="Courier New"/>
              </a:rPr>
              <a:t>' step, I divided by 500 as that was half of the total number of browsers and we were doing 50:50 testing.</a:t>
            </a:r>
            <a:endParaRPr lang="en" sz="900" dirty="0"/>
          </a:p>
          <a:p>
            <a:endParaRPr lang="en" sz="900" dirty="0">
              <a:ea typeface="Courier New"/>
              <a:sym typeface="Courier New"/>
            </a:endParaRPr>
          </a:p>
          <a:p>
            <a:r>
              <a:rPr lang="en" sz="900" dirty="0">
                <a:ea typeface="Courier New"/>
                <a:sym typeface="Courier New"/>
              </a:rPr>
              <a:t>SELECT COUNT(*) AS '</a:t>
            </a:r>
            <a:r>
              <a:rPr lang="en" sz="900" dirty="0" err="1">
                <a:ea typeface="Courier New"/>
                <a:sym typeface="Courier New"/>
              </a:rPr>
              <a:t>num_browse</a:t>
            </a:r>
            <a:r>
              <a:rPr lang="en" sz="900" dirty="0">
                <a:ea typeface="Courier New"/>
                <a:sym typeface="Courier New"/>
              </a:rPr>
              <a:t>', </a:t>
            </a:r>
            <a:endParaRPr lang="en" dirty="0"/>
          </a:p>
          <a:p>
            <a:r>
              <a:rPr lang="en" sz="900" dirty="0">
                <a:ea typeface="Courier New"/>
                <a:sym typeface="Courier New"/>
              </a:rPr>
              <a:t> </a:t>
            </a:r>
            <a:r>
              <a:rPr lang="en" sz="900" dirty="0" err="1">
                <a:ea typeface="Courier New"/>
                <a:sym typeface="Courier New"/>
              </a:rPr>
              <a:t>number_of_pairs</a:t>
            </a:r>
            <a:r>
              <a:rPr lang="en" sz="900" dirty="0">
                <a:ea typeface="Courier New"/>
                <a:sym typeface="Courier New"/>
              </a:rPr>
              <a:t>,</a:t>
            </a:r>
            <a:endParaRPr lang="en" dirty="0">
              <a:sym typeface="Courier New"/>
            </a:endParaRPr>
          </a:p>
          <a:p>
            <a:r>
              <a:rPr lang="en" sz="900" dirty="0">
                <a:ea typeface="Courier New"/>
                <a:sym typeface="Courier New"/>
              </a:rPr>
              <a:t>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num_home_try_on</a:t>
            </a:r>
            <a:r>
              <a:rPr lang="en" sz="900" dirty="0">
                <a:ea typeface="Courier New"/>
                <a:sym typeface="Courier New"/>
              </a:rPr>
              <a:t>',</a:t>
            </a:r>
            <a:endParaRPr lang="en" dirty="0">
              <a:sym typeface="Courier New"/>
            </a:endParaRPr>
          </a:p>
          <a:p>
            <a:r>
              <a:rPr lang="en" sz="900" dirty="0">
                <a:ea typeface="Courier New"/>
                <a:sym typeface="Courier New"/>
              </a:rPr>
              <a:t> SUM(</a:t>
            </a:r>
            <a:r>
              <a:rPr lang="en" sz="900" dirty="0" err="1">
                <a:ea typeface="Courier New"/>
                <a:sym typeface="Courier New"/>
              </a:rPr>
              <a:t>is_purchase</a:t>
            </a:r>
            <a:r>
              <a:rPr lang="en" sz="900" dirty="0">
                <a:ea typeface="Courier New"/>
                <a:sym typeface="Courier New"/>
              </a:rPr>
              <a:t>) AS '</a:t>
            </a:r>
            <a:r>
              <a:rPr lang="en" sz="900" dirty="0" err="1">
                <a:ea typeface="Courier New"/>
                <a:sym typeface="Courier New"/>
              </a:rPr>
              <a:t>num_purchase</a:t>
            </a:r>
            <a:r>
              <a:rPr lang="en" sz="900" dirty="0">
                <a:ea typeface="Courier New"/>
                <a:sym typeface="Courier New"/>
              </a:rPr>
              <a:t>',</a:t>
            </a:r>
            <a:endParaRPr lang="en" dirty="0">
              <a:sym typeface="Courier New"/>
            </a:endParaRPr>
          </a:p>
          <a:p>
            <a:r>
              <a:rPr lang="en" sz="900" dirty="0">
                <a:ea typeface="Courier New"/>
                <a:sym typeface="Courier New"/>
              </a:rPr>
              <a:t>1.0 * SUM(</a:t>
            </a:r>
            <a:r>
              <a:rPr lang="en" sz="900" dirty="0" err="1">
                <a:ea typeface="Courier New"/>
                <a:sym typeface="Courier New"/>
              </a:rPr>
              <a:t>is_home_try_on</a:t>
            </a:r>
            <a:r>
              <a:rPr lang="en" sz="900" dirty="0">
                <a:ea typeface="Courier New"/>
                <a:sym typeface="Courier New"/>
              </a:rPr>
              <a:t>) / 500 AS '</a:t>
            </a:r>
            <a:r>
              <a:rPr lang="en" sz="900" dirty="0" err="1">
                <a:ea typeface="Courier New"/>
                <a:sym typeface="Courier New"/>
              </a:rPr>
              <a:t>percent_home_try_on</a:t>
            </a:r>
            <a:r>
              <a:rPr lang="en" sz="900" dirty="0">
                <a:ea typeface="Courier New"/>
                <a:sym typeface="Courier New"/>
              </a:rPr>
              <a:t>',</a:t>
            </a:r>
            <a:endParaRPr lang="en" dirty="0">
              <a:sym typeface="Courier New"/>
            </a:endParaRPr>
          </a:p>
          <a:p>
            <a:r>
              <a:rPr lang="en" sz="900" dirty="0">
                <a:ea typeface="Courier New"/>
                <a:sym typeface="Courier New"/>
              </a:rPr>
              <a:t>1.0 * SUM(</a:t>
            </a:r>
            <a:r>
              <a:rPr lang="en" sz="900" dirty="0" err="1">
                <a:ea typeface="Courier New"/>
                <a:sym typeface="Courier New"/>
              </a:rPr>
              <a:t>is_purchase</a:t>
            </a:r>
            <a:r>
              <a:rPr lang="en" sz="900" dirty="0">
                <a:ea typeface="Courier New"/>
                <a:sym typeface="Courier New"/>
              </a:rPr>
              <a:t>) / SUM(</a:t>
            </a:r>
            <a:r>
              <a:rPr lang="en" sz="900" dirty="0" err="1">
                <a:ea typeface="Courier New"/>
                <a:sym typeface="Courier New"/>
              </a:rPr>
              <a:t>is_home_try_on</a:t>
            </a:r>
            <a:r>
              <a:rPr lang="en" sz="900" dirty="0">
                <a:ea typeface="Courier New"/>
                <a:sym typeface="Courier New"/>
              </a:rPr>
              <a:t>) AS '</a:t>
            </a:r>
            <a:r>
              <a:rPr lang="en" sz="900" dirty="0" err="1">
                <a:ea typeface="Courier New"/>
                <a:sym typeface="Courier New"/>
              </a:rPr>
              <a:t>percent_purchase</a:t>
            </a:r>
            <a:r>
              <a:rPr lang="en" sz="900" dirty="0">
                <a:ea typeface="Courier New"/>
                <a:sym typeface="Courier New"/>
              </a:rPr>
              <a:t>'</a:t>
            </a:r>
            <a:endParaRPr dirty="0"/>
          </a:p>
          <a:p>
            <a:r>
              <a:rPr lang="en" sz="900" dirty="0">
                <a:ea typeface="Courier New"/>
                <a:sym typeface="Courier New"/>
              </a:rPr>
              <a:t>FROM funnels</a:t>
            </a:r>
            <a:endParaRPr lang="en" dirty="0">
              <a:sym typeface="Courier New"/>
            </a:endParaRPr>
          </a:p>
          <a:p>
            <a:r>
              <a:rPr lang="en" sz="900" dirty="0">
                <a:ea typeface="Courier New"/>
                <a:sym typeface="Courier New"/>
              </a:rPr>
              <a:t>GROUP BY </a:t>
            </a:r>
            <a:r>
              <a:rPr lang="en" sz="900" dirty="0" err="1">
                <a:ea typeface="Courier New"/>
                <a:sym typeface="Courier New"/>
              </a:rPr>
              <a:t>number_of_pairs</a:t>
            </a:r>
            <a:r>
              <a:rPr lang="en" sz="900" dirty="0">
                <a:ea typeface="Courier New"/>
                <a:sym typeface="Courier New"/>
              </a:rPr>
              <a:t>;</a:t>
            </a:r>
            <a:endParaRPr lang="en" dirty="0">
              <a:sym typeface="Courier New"/>
            </a:endParaRPr>
          </a:p>
          <a:p>
            <a:pPr marL="0" lvl="0" indent="0">
              <a:spcBef>
                <a:spcPts val="0"/>
              </a:spcBef>
              <a:spcAft>
                <a:spcPts val="0"/>
              </a:spcAft>
              <a:buSzPts val="1100"/>
              <a:buFont typeface="Arial"/>
              <a:buNone/>
            </a:pPr>
            <a:endParaRPr lang="en" sz="900" dirty="0">
              <a:latin typeface="Courier New"/>
              <a:ea typeface="Courier New"/>
              <a:cs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 sz="1200" dirty="0">
                <a:latin typeface="Roboto"/>
                <a:ea typeface="Roboto"/>
                <a:cs typeface="Roboto"/>
                <a:sym typeface="Roboto"/>
              </a:rPr>
              <a:t>After completing our 50:50 A/B test, we had data from 1000 users. Of those users, 750 decided to move to the home try on stage. </a:t>
            </a:r>
            <a:endParaRPr sz="1200" dirty="0">
              <a:latin typeface="Roboto"/>
              <a:ea typeface="Roboto"/>
              <a:cs typeface="Roboto"/>
              <a:sym typeface="Roboto"/>
            </a:endParaRPr>
          </a:p>
          <a:p>
            <a:pPr marL="457200" indent="-304800">
              <a:lnSpc>
                <a:spcPct val="115000"/>
              </a:lnSpc>
              <a:buSzPts val="1200"/>
              <a:buFont typeface="Roboto"/>
              <a:buChar char="●"/>
            </a:pPr>
            <a:r>
              <a:rPr lang="en" sz="1200" dirty="0">
                <a:latin typeface="Roboto"/>
                <a:ea typeface="Roboto"/>
                <a:cs typeface="Roboto"/>
              </a:rPr>
              <a:t>75.8% of those assigned 3 pairs moved to the home try on stage versus 74.2% for 5 pairs. This made the two groups fairly equal.</a:t>
            </a:r>
          </a:p>
          <a:p>
            <a:pPr marL="457200" indent="-304800">
              <a:lnSpc>
                <a:spcPct val="115000"/>
              </a:lnSpc>
              <a:buSzPts val="1200"/>
              <a:buFont typeface="Roboto"/>
              <a:buChar char="●"/>
            </a:pPr>
            <a:r>
              <a:rPr lang="en" sz="1200" dirty="0">
                <a:latin typeface="Roboto"/>
                <a:ea typeface="Roboto"/>
                <a:cs typeface="Roboto"/>
              </a:rPr>
              <a:t>The 79.2% purchase rate for those with 5 pairs was 26.2% higher than those who had received 3 pairs.</a:t>
            </a:r>
          </a:p>
          <a:p>
            <a:pPr marL="457200" indent="-304800">
              <a:lnSpc>
                <a:spcPct val="114999"/>
              </a:lnSpc>
              <a:buClr>
                <a:schemeClr val="dk1"/>
              </a:buClr>
              <a:buSzPts val="1200"/>
              <a:buFont typeface="Roboto"/>
              <a:buChar char="●"/>
            </a:pPr>
            <a:r>
              <a:rPr lang="en" sz="1200" dirty="0">
                <a:latin typeface="Roboto"/>
                <a:ea typeface="Roboto"/>
                <a:cs typeface="Roboto"/>
              </a:rPr>
              <a:t>A separate consideration would be that sending out 5 pairs instead of 3 pairs, meant that we sent out 1,855 pairs of </a:t>
            </a:r>
            <a:r>
              <a:rPr lang="en" sz="1200" dirty="0" err="1">
                <a:latin typeface="Roboto"/>
                <a:ea typeface="Roboto"/>
                <a:cs typeface="Roboto"/>
              </a:rPr>
              <a:t>gla</a:t>
            </a:r>
          </a:p>
          <a:p>
            <a:pPr>
              <a:lnSpc>
                <a:spcPct val="115000"/>
              </a:lnSpc>
              <a:buClr>
                <a:schemeClr val="dk1"/>
              </a:buClr>
              <a:buSzPts val="1100"/>
            </a:pPr>
            <a:endParaRPr lang="en-US" sz="1200">
              <a:latin typeface="Roboto"/>
              <a:ea typeface="Roboto"/>
              <a:cs typeface="Roboto"/>
            </a:endParaRPr>
          </a:p>
        </p:txBody>
      </p:sp>
      <p:graphicFrame>
        <p:nvGraphicFramePr>
          <p:cNvPr id="325" name="Shape 325"/>
          <p:cNvGraphicFramePr/>
          <p:nvPr>
            <p:extLst>
              <p:ext uri="{D42A27DB-BD31-4B8C-83A1-F6EECF244321}">
                <p14:modId xmlns:p14="http://schemas.microsoft.com/office/powerpoint/2010/main" val="3913428687"/>
              </p:ext>
            </p:extLst>
          </p:nvPr>
        </p:nvGraphicFramePr>
        <p:xfrm>
          <a:off x="177975" y="3189000"/>
          <a:ext cx="4920900" cy="188964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dirty="0">
                          <a:solidFill>
                            <a:srgbClr val="FFFFFF"/>
                          </a:solidFill>
                        </a:rPr>
                        <a:t>Number of Pairs</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to Home Try On Stage</a:t>
                      </a: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dirty="0">
                          <a:solidFill>
                            <a:srgbClr val="FFFFFF"/>
                          </a:solidFill>
                        </a:rPr>
                        <a:t>Percent Who Purchased</a:t>
                      </a: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r>
                        <a:rPr lang="en-US" sz="1200" dirty="0"/>
                        <a:t>3</a:t>
                      </a:r>
                      <a:endParaRPr sz="1200" dirty="0"/>
                    </a:p>
                  </a:txBody>
                  <a:tcPr marL="91425" marR="91425" marT="91425" marB="91425"/>
                </a:tc>
                <a:tc>
                  <a:txBody>
                    <a:bodyPr/>
                    <a:lstStyle/>
                    <a:p>
                      <a:pPr marL="0" lvl="0" indent="0" rtl="0">
                        <a:spcBef>
                          <a:spcPts val="0"/>
                        </a:spcBef>
                        <a:spcAft>
                          <a:spcPts val="0"/>
                        </a:spcAft>
                        <a:buNone/>
                      </a:pPr>
                      <a:r>
                        <a:rPr lang="en-US" sz="1200" dirty="0"/>
                        <a:t>75.8%</a:t>
                      </a:r>
                      <a:endParaRPr sz="1200" dirty="0"/>
                    </a:p>
                  </a:txBody>
                  <a:tcPr marL="91425" marR="91425" marT="91425" marB="91425"/>
                </a:tc>
                <a:tc>
                  <a:txBody>
                    <a:bodyPr/>
                    <a:lstStyle/>
                    <a:p>
                      <a:pPr marL="0" lvl="0" indent="0" rtl="0">
                        <a:spcBef>
                          <a:spcPts val="0"/>
                        </a:spcBef>
                        <a:spcAft>
                          <a:spcPts val="0"/>
                        </a:spcAft>
                        <a:buNone/>
                      </a:pPr>
                      <a:r>
                        <a:rPr lang="en-US" sz="1200" dirty="0"/>
                        <a:t>53.0%</a:t>
                      </a:r>
                      <a:endParaRPr sz="1200" dirty="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r>
                        <a:rPr lang="en-US" sz="1200" dirty="0"/>
                        <a:t>5</a:t>
                      </a:r>
                      <a:endParaRPr sz="1200" dirty="0"/>
                    </a:p>
                  </a:txBody>
                  <a:tcPr marL="91425" marR="91425" marT="91425" marB="91425"/>
                </a:tc>
                <a:tc>
                  <a:txBody>
                    <a:bodyPr/>
                    <a:lstStyle/>
                    <a:p>
                      <a:pPr marL="0" lvl="0" indent="0" rtl="0">
                        <a:spcBef>
                          <a:spcPts val="0"/>
                        </a:spcBef>
                        <a:spcAft>
                          <a:spcPts val="0"/>
                        </a:spcAft>
                        <a:buNone/>
                      </a:pPr>
                      <a:r>
                        <a:rPr lang="en-US" sz="1200" dirty="0"/>
                        <a:t>74.2%</a:t>
                      </a:r>
                      <a:endParaRPr sz="1200" dirty="0"/>
                    </a:p>
                  </a:txBody>
                  <a:tcPr marL="91425" marR="91425" marT="91425" marB="91425"/>
                </a:tc>
                <a:tc>
                  <a:txBody>
                    <a:bodyPr/>
                    <a:lstStyle/>
                    <a:p>
                      <a:pPr marL="0" lvl="0" indent="0" rtl="0">
                        <a:spcBef>
                          <a:spcPts val="0"/>
                        </a:spcBef>
                        <a:spcAft>
                          <a:spcPts val="0"/>
                        </a:spcAft>
                        <a:buNone/>
                      </a:pPr>
                      <a:r>
                        <a:rPr lang="en-US" sz="1200" dirty="0"/>
                        <a:t>79.2%</a:t>
                      </a:r>
                      <a:endParaRPr sz="1200" dirty="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r>
                        <a:rPr lang="en-US" sz="800" dirty="0"/>
                        <a:t>*250 of 1000 users did not move past the browse stage to the home try on stage.</a:t>
                      </a:r>
                      <a:endParaRPr sz="800" dirty="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67156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286</Words>
  <Application>Microsoft Office PowerPoint</Application>
  <PresentationFormat>On-screen Show (16:9)</PresentationFormat>
  <Paragraphs>37</Paragraphs>
  <Slides>14</Slides>
  <Notes>14</Notes>
  <HiddenSlides>0</HiddenSlides>
  <MMClips>0</MMClips>
  <ScaleCrop>false</ScaleCrop>
  <HeadingPairs>
    <vt:vector size="4" baseType="variant">
      <vt:variant>
        <vt:lpstr>Theme</vt:lpstr>
      </vt:variant>
      <vt:variant>
        <vt:i4>3</vt:i4>
      </vt:variant>
      <vt:variant>
        <vt:lpstr>Slide Titles</vt:lpstr>
      </vt:variant>
      <vt:variant>
        <vt:i4>14</vt:i4>
      </vt:variant>
    </vt:vector>
  </HeadingPairs>
  <TitlesOfParts>
    <vt:vector size="17" baseType="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Nicholas Duckwiler</cp:lastModifiedBy>
  <cp:revision>791</cp:revision>
  <dcterms:modified xsi:type="dcterms:W3CDTF">2022-09-02T20:11:53Z</dcterms:modified>
</cp:coreProperties>
</file>